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60"/>
  </p:notesMasterIdLst>
  <p:handoutMasterIdLst>
    <p:handoutMasterId r:id="rId61"/>
  </p:handoutMasterIdLst>
  <p:sldIdLst>
    <p:sldId id="256" r:id="rId5"/>
    <p:sldId id="257" r:id="rId6"/>
    <p:sldId id="520" r:id="rId7"/>
    <p:sldId id="278" r:id="rId8"/>
    <p:sldId id="495" r:id="rId9"/>
    <p:sldId id="493" r:id="rId10"/>
    <p:sldId id="476" r:id="rId11"/>
    <p:sldId id="450" r:id="rId12"/>
    <p:sldId id="481" r:id="rId13"/>
    <p:sldId id="522" r:id="rId14"/>
    <p:sldId id="523" r:id="rId15"/>
    <p:sldId id="524" r:id="rId16"/>
    <p:sldId id="261" r:id="rId17"/>
    <p:sldId id="477" r:id="rId18"/>
    <p:sldId id="479" r:id="rId19"/>
    <p:sldId id="478" r:id="rId20"/>
    <p:sldId id="475" r:id="rId21"/>
    <p:sldId id="484" r:id="rId22"/>
    <p:sldId id="485" r:id="rId23"/>
    <p:sldId id="497" r:id="rId24"/>
    <p:sldId id="498" r:id="rId25"/>
    <p:sldId id="499" r:id="rId26"/>
    <p:sldId id="500" r:id="rId27"/>
    <p:sldId id="501" r:id="rId28"/>
    <p:sldId id="502" r:id="rId29"/>
    <p:sldId id="515" r:id="rId30"/>
    <p:sldId id="487" r:id="rId31"/>
    <p:sldId id="510" r:id="rId32"/>
    <p:sldId id="800" r:id="rId33"/>
    <p:sldId id="801" r:id="rId34"/>
    <p:sldId id="527" r:id="rId35"/>
    <p:sldId id="483" r:id="rId36"/>
    <p:sldId id="521" r:id="rId37"/>
    <p:sldId id="504" r:id="rId38"/>
    <p:sldId id="482" r:id="rId39"/>
    <p:sldId id="511" r:id="rId40"/>
    <p:sldId id="525" r:id="rId41"/>
    <p:sldId id="486" r:id="rId42"/>
    <p:sldId id="480" r:id="rId43"/>
    <p:sldId id="488" r:id="rId44"/>
    <p:sldId id="489" r:id="rId45"/>
    <p:sldId id="516" r:id="rId46"/>
    <p:sldId id="518" r:id="rId47"/>
    <p:sldId id="519" r:id="rId48"/>
    <p:sldId id="490" r:id="rId49"/>
    <p:sldId id="517" r:id="rId50"/>
    <p:sldId id="506" r:id="rId51"/>
    <p:sldId id="505" r:id="rId52"/>
    <p:sldId id="449" r:id="rId53"/>
    <p:sldId id="512" r:id="rId54"/>
    <p:sldId id="513" r:id="rId55"/>
    <p:sldId id="514" r:id="rId56"/>
    <p:sldId id="509" r:id="rId57"/>
    <p:sldId id="508" r:id="rId58"/>
    <p:sldId id="456" r:id="rId59"/>
  </p:sldIdLst>
  <p:sldSz cx="9144000" cy="6858000" type="screen4x3"/>
  <p:notesSz cx="7099300" cy="10234613"/>
  <p:custDataLst>
    <p:tags r:id="rId62"/>
  </p:custDataLst>
  <p:defaultTextStyle>
    <a:defPPr>
      <a:defRPr lang="en-GB"/>
    </a:defPPr>
    <a:lvl1pPr algn="l" rtl="0" fontAlgn="base">
      <a:spcBef>
        <a:spcPct val="0"/>
      </a:spcBef>
      <a:spcAft>
        <a:spcPct val="0"/>
      </a:spcAft>
      <a:defRPr sz="2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200"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Default Section" id="{F59360DE-2BCA-4AE2-8B57-C7229C60D063}">
          <p14:sldIdLst>
            <p14:sldId id="256"/>
            <p14:sldId id="257"/>
            <p14:sldId id="520"/>
            <p14:sldId id="278"/>
            <p14:sldId id="495"/>
            <p14:sldId id="493"/>
            <p14:sldId id="476"/>
            <p14:sldId id="450"/>
            <p14:sldId id="481"/>
            <p14:sldId id="522"/>
            <p14:sldId id="523"/>
            <p14:sldId id="524"/>
            <p14:sldId id="261"/>
            <p14:sldId id="477"/>
            <p14:sldId id="479"/>
            <p14:sldId id="478"/>
            <p14:sldId id="475"/>
            <p14:sldId id="484"/>
            <p14:sldId id="485"/>
            <p14:sldId id="497"/>
            <p14:sldId id="498"/>
            <p14:sldId id="499"/>
            <p14:sldId id="500"/>
            <p14:sldId id="501"/>
            <p14:sldId id="502"/>
            <p14:sldId id="515"/>
            <p14:sldId id="487"/>
            <p14:sldId id="510"/>
            <p14:sldId id="800"/>
            <p14:sldId id="801"/>
            <p14:sldId id="527"/>
            <p14:sldId id="483"/>
            <p14:sldId id="521"/>
            <p14:sldId id="504"/>
            <p14:sldId id="482"/>
            <p14:sldId id="511"/>
            <p14:sldId id="525"/>
            <p14:sldId id="486"/>
            <p14:sldId id="480"/>
            <p14:sldId id="488"/>
            <p14:sldId id="489"/>
            <p14:sldId id="516"/>
            <p14:sldId id="518"/>
            <p14:sldId id="519"/>
            <p14:sldId id="490"/>
            <p14:sldId id="517"/>
            <p14:sldId id="506"/>
            <p14:sldId id="505"/>
            <p14:sldId id="449"/>
            <p14:sldId id="512"/>
            <p14:sldId id="513"/>
            <p14:sldId id="514"/>
            <p14:sldId id="509"/>
            <p14:sldId id="508"/>
            <p14:sldId id="456"/>
          </p14:sldIdLst>
        </p14:section>
        <p14:section name="Untitled Section" id="{AB6B1419-AB3D-4D73-AB45-11749D0B8772}">
          <p14:sldIdLst/>
        </p14:section>
      </p14:sectionLst>
    </p:ext>
    <p:ext uri="{EFAFB233-063F-42B5-8137-9DF3F51BA10A}">
      <p15:sldGuideLst xmlns:p15="http://schemas.microsoft.com/office/powerpoint/2012/main">
        <p15:guide id="1" orient="horz" pos="964">
          <p15:clr>
            <a:srgbClr val="A4A3A4"/>
          </p15:clr>
        </p15:guide>
        <p15:guide id="2" pos="4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6E3A9"/>
    <a:srgbClr val="20DF9F"/>
    <a:srgbClr val="F8DCEB"/>
    <a:srgbClr val="F4C3DD"/>
    <a:srgbClr val="FDC3E8"/>
    <a:srgbClr val="FFCCCC"/>
    <a:srgbClr val="FFCC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D685F4-0D5A-E14E-BF00-76FBA835B8B7}" v="8" dt="2021-04-16T13:03:40.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autoAdjust="0"/>
    <p:restoredTop sz="84898" autoAdjust="0"/>
  </p:normalViewPr>
  <p:slideViewPr>
    <p:cSldViewPr snapToGrid="0" showGuides="1">
      <p:cViewPr varScale="1">
        <p:scale>
          <a:sx n="97" d="100"/>
          <a:sy n="97" d="100"/>
        </p:scale>
        <p:origin x="1890" y="72"/>
      </p:cViewPr>
      <p:guideLst>
        <p:guide orient="horz" pos="964"/>
        <p:guide pos="4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0"/>
    </p:cViewPr>
  </p:sorterViewPr>
  <p:gridSpacing cx="360045" cy="36004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Yuan Yuan" userId="3d25e56c-8dfa-4ea1-9367-b38a8b0aec5d" providerId="ADAL" clId="{56D685F4-0D5A-E14E-BF00-76FBA835B8B7}"/>
    <pc:docChg chg="modSld">
      <pc:chgData name="Colin Yuan Yuan" userId="3d25e56c-8dfa-4ea1-9367-b38a8b0aec5d" providerId="ADAL" clId="{56D685F4-0D5A-E14E-BF00-76FBA835B8B7}" dt="2021-04-16T13:07:35.193" v="47" actId="20577"/>
      <pc:docMkLst>
        <pc:docMk/>
      </pc:docMkLst>
      <pc:sldChg chg="addSp modSp mod">
        <pc:chgData name="Colin Yuan Yuan" userId="3d25e56c-8dfa-4ea1-9367-b38a8b0aec5d" providerId="ADAL" clId="{56D685F4-0D5A-E14E-BF00-76FBA835B8B7}" dt="2021-04-16T13:07:35.193" v="47" actId="20577"/>
        <pc:sldMkLst>
          <pc:docMk/>
          <pc:sldMk cId="3898905387" sldId="522"/>
        </pc:sldMkLst>
        <pc:spChg chg="add mod">
          <ac:chgData name="Colin Yuan Yuan" userId="3d25e56c-8dfa-4ea1-9367-b38a8b0aec5d" providerId="ADAL" clId="{56D685F4-0D5A-E14E-BF00-76FBA835B8B7}" dt="2021-04-16T13:07:35.193" v="47" actId="20577"/>
          <ac:spMkLst>
            <pc:docMk/>
            <pc:sldMk cId="3898905387" sldId="522"/>
            <ac:spMk id="3" creationId="{F2DF4737-E579-5A43-8FEB-892CAC1B2648}"/>
          </ac:spMkLst>
        </pc:spChg>
        <pc:picChg chg="mod">
          <ac:chgData name="Colin Yuan Yuan" userId="3d25e56c-8dfa-4ea1-9367-b38a8b0aec5d" providerId="ADAL" clId="{56D685F4-0D5A-E14E-BF00-76FBA835B8B7}" dt="2021-04-16T13:03:40.415" v="21" actId="1076"/>
          <ac:picMkLst>
            <pc:docMk/>
            <pc:sldMk cId="3898905387" sldId="522"/>
            <ac:picMk id="7" creationId="{2F0AEF9B-DADF-174A-9386-3205E52E1C2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0" hangingPunct="0">
              <a:defRPr sz="1300">
                <a:latin typeface="Times" pitchFamily="-111" charset="0"/>
                <a:ea typeface="+mn-ea"/>
                <a:cs typeface="+mn-cs"/>
              </a:defRPr>
            </a:lvl1pPr>
          </a:lstStyle>
          <a:p>
            <a:pPr>
              <a:defRPr/>
            </a:pPr>
            <a:endParaRPr lang="en-GB"/>
          </a:p>
        </p:txBody>
      </p:sp>
      <p:sp>
        <p:nvSpPr>
          <p:cNvPr id="63491"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0" hangingPunct="0">
              <a:defRPr sz="1300">
                <a:latin typeface="Times" pitchFamily="-111" charset="0"/>
                <a:ea typeface="+mn-ea"/>
                <a:cs typeface="+mn-cs"/>
              </a:defRPr>
            </a:lvl1pPr>
          </a:lstStyle>
          <a:p>
            <a:pPr>
              <a:defRPr/>
            </a:pPr>
            <a:endParaRPr lang="en-GB"/>
          </a:p>
        </p:txBody>
      </p:sp>
      <p:sp>
        <p:nvSpPr>
          <p:cNvPr id="63492"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0" hangingPunct="0">
              <a:defRPr sz="1300">
                <a:latin typeface="Times" pitchFamily="-111" charset="0"/>
                <a:ea typeface="+mn-ea"/>
                <a:cs typeface="+mn-cs"/>
              </a:defRPr>
            </a:lvl1pPr>
          </a:lstStyle>
          <a:p>
            <a:pPr>
              <a:defRPr/>
            </a:pPr>
            <a:endParaRPr lang="en-GB"/>
          </a:p>
        </p:txBody>
      </p:sp>
      <p:sp>
        <p:nvSpPr>
          <p:cNvPr id="63493"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0" hangingPunct="0">
              <a:defRPr sz="1300">
                <a:latin typeface="Times" pitchFamily="-84" charset="0"/>
                <a:cs typeface="+mn-cs"/>
              </a:defRPr>
            </a:lvl1pPr>
          </a:lstStyle>
          <a:p>
            <a:pPr>
              <a:defRPr/>
            </a:pPr>
            <a:fld id="{A1DE56C3-3E89-4EFA-917F-D02F4DB4562D}" type="slidenum">
              <a:rPr lang="en-GB" altLang="en-US"/>
              <a:pPr>
                <a:defRPr/>
              </a:pPr>
              <a:t>‹#›</a:t>
            </a:fld>
            <a:endParaRPr lang="en-GB" altLang="en-US"/>
          </a:p>
        </p:txBody>
      </p:sp>
    </p:spTree>
    <p:extLst>
      <p:ext uri="{BB962C8B-B14F-4D97-AF65-F5344CB8AC3E}">
        <p14:creationId xmlns:p14="http://schemas.microsoft.com/office/powerpoint/2010/main" val="2450337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0" hangingPunct="0">
              <a:defRPr sz="1300" b="1">
                <a:latin typeface="Times" pitchFamily="-111" charset="0"/>
                <a:ea typeface="+mn-ea"/>
                <a:cs typeface="+mn-cs"/>
              </a:defRPr>
            </a:lvl1pPr>
          </a:lstStyle>
          <a:p>
            <a:pPr>
              <a:defRPr/>
            </a:pPr>
            <a:endParaRPr lang="en-GB"/>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0" hangingPunct="0">
              <a:defRPr sz="1300" b="1">
                <a:latin typeface="Times" pitchFamily="-111" charset="0"/>
                <a:ea typeface="+mn-ea"/>
                <a:cs typeface="+mn-cs"/>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0" hangingPunct="0">
              <a:defRPr sz="1300" b="1">
                <a:latin typeface="Times" pitchFamily="-111" charset="0"/>
                <a:ea typeface="+mn-ea"/>
                <a:cs typeface="+mn-cs"/>
              </a:defRPr>
            </a:lvl1pPr>
          </a:lstStyle>
          <a:p>
            <a:pPr>
              <a:defRPr/>
            </a:pPr>
            <a:endParaRPr lang="en-GB"/>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0" hangingPunct="0">
              <a:defRPr sz="1300" b="1">
                <a:latin typeface="Times" pitchFamily="-84" charset="0"/>
                <a:cs typeface="+mn-cs"/>
              </a:defRPr>
            </a:lvl1pPr>
          </a:lstStyle>
          <a:p>
            <a:pPr>
              <a:defRPr/>
            </a:pPr>
            <a:fld id="{8960EEAC-9AB5-486D-A4A0-DA3E2A1F898C}" type="slidenum">
              <a:rPr lang="en-GB" altLang="en-US"/>
              <a:pPr>
                <a:defRPr/>
              </a:pPr>
              <a:t>‹#›</a:t>
            </a:fld>
            <a:endParaRPr lang="en-GB" altLang="en-US"/>
          </a:p>
        </p:txBody>
      </p:sp>
    </p:spTree>
    <p:extLst>
      <p:ext uri="{BB962C8B-B14F-4D97-AF65-F5344CB8AC3E}">
        <p14:creationId xmlns:p14="http://schemas.microsoft.com/office/powerpoint/2010/main" val="2498176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1"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Times"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Times" charset="0"/>
                <a:ea typeface="ＭＳ Ｐゴシック" pitchFamily="34" charset="-128"/>
              </a:defRPr>
            </a:lvl1pPr>
            <a:lvl2pPr marL="742950" indent="-285750" defTabSz="990600" eaLnBrk="0" hangingPunct="0">
              <a:spcBef>
                <a:spcPct val="30000"/>
              </a:spcBef>
              <a:defRPr sz="1200">
                <a:solidFill>
                  <a:schemeClr val="tx1"/>
                </a:solidFill>
                <a:latin typeface="Times" charset="0"/>
                <a:ea typeface="ＭＳ Ｐゴシック" pitchFamily="34" charset="-128"/>
              </a:defRPr>
            </a:lvl2pPr>
            <a:lvl3pPr marL="1143000" indent="-228600" defTabSz="990600" eaLnBrk="0" hangingPunct="0">
              <a:spcBef>
                <a:spcPct val="30000"/>
              </a:spcBef>
              <a:defRPr sz="1200">
                <a:solidFill>
                  <a:schemeClr val="tx1"/>
                </a:solidFill>
                <a:latin typeface="Times" charset="0"/>
                <a:ea typeface="ＭＳ Ｐゴシック" pitchFamily="34" charset="-128"/>
              </a:defRPr>
            </a:lvl3pPr>
            <a:lvl4pPr marL="1600200" indent="-228600" defTabSz="990600" eaLnBrk="0" hangingPunct="0">
              <a:spcBef>
                <a:spcPct val="30000"/>
              </a:spcBef>
              <a:defRPr sz="1200">
                <a:solidFill>
                  <a:schemeClr val="tx1"/>
                </a:solidFill>
                <a:latin typeface="Times" charset="0"/>
                <a:ea typeface="ＭＳ Ｐゴシック" pitchFamily="34" charset="-128"/>
              </a:defRPr>
            </a:lvl4pPr>
            <a:lvl5pPr marL="2057400" indent="-228600" defTabSz="990600" eaLnBrk="0" hangingPunct="0">
              <a:spcBef>
                <a:spcPct val="30000"/>
              </a:spcBef>
              <a:defRPr sz="1200">
                <a:solidFill>
                  <a:schemeClr val="tx1"/>
                </a:solidFill>
                <a:latin typeface="Times" charset="0"/>
                <a:ea typeface="ＭＳ Ｐゴシック" pitchFamily="34" charset="-128"/>
              </a:defRPr>
            </a:lvl5pPr>
            <a:lvl6pPr marL="25146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6pPr>
            <a:lvl7pPr marL="29718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7pPr>
            <a:lvl8pPr marL="34290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8pPr>
            <a:lvl9pPr marL="38862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9pPr>
          </a:lstStyle>
          <a:p>
            <a:pPr>
              <a:spcBef>
                <a:spcPct val="0"/>
              </a:spcBef>
              <a:defRPr/>
            </a:pPr>
            <a:fld id="{8BCA326C-04B1-4D87-8A44-3DF2ADEFE600}" type="slidenum">
              <a:rPr lang="en-GB" altLang="en-US" sz="1300" smtClean="0"/>
              <a:pPr>
                <a:spcBef>
                  <a:spcPct val="0"/>
                </a:spcBef>
                <a:defRPr/>
              </a:pPr>
              <a:t>1</a:t>
            </a:fld>
            <a:endParaRPr lang="en-GB" altLang="en-US"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noProof="0" dirty="0"/>
          </a:p>
        </p:txBody>
      </p:sp>
      <p:sp>
        <p:nvSpPr>
          <p:cNvPr id="1741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Times" charset="0"/>
                <a:ea typeface="ＭＳ Ｐゴシック" pitchFamily="34" charset="-128"/>
              </a:defRPr>
            </a:lvl1pPr>
            <a:lvl2pPr marL="742950" indent="-285750" defTabSz="990600" eaLnBrk="0" hangingPunct="0">
              <a:spcBef>
                <a:spcPct val="30000"/>
              </a:spcBef>
              <a:defRPr sz="1200">
                <a:solidFill>
                  <a:schemeClr val="tx1"/>
                </a:solidFill>
                <a:latin typeface="Times" charset="0"/>
                <a:ea typeface="ＭＳ Ｐゴシック" pitchFamily="34" charset="-128"/>
              </a:defRPr>
            </a:lvl2pPr>
            <a:lvl3pPr marL="1143000" indent="-228600" defTabSz="990600" eaLnBrk="0" hangingPunct="0">
              <a:spcBef>
                <a:spcPct val="30000"/>
              </a:spcBef>
              <a:defRPr sz="1200">
                <a:solidFill>
                  <a:schemeClr val="tx1"/>
                </a:solidFill>
                <a:latin typeface="Times" charset="0"/>
                <a:ea typeface="ＭＳ Ｐゴシック" pitchFamily="34" charset="-128"/>
              </a:defRPr>
            </a:lvl3pPr>
            <a:lvl4pPr marL="1600200" indent="-228600" defTabSz="990600" eaLnBrk="0" hangingPunct="0">
              <a:spcBef>
                <a:spcPct val="30000"/>
              </a:spcBef>
              <a:defRPr sz="1200">
                <a:solidFill>
                  <a:schemeClr val="tx1"/>
                </a:solidFill>
                <a:latin typeface="Times" charset="0"/>
                <a:ea typeface="ＭＳ Ｐゴシック" pitchFamily="34" charset="-128"/>
              </a:defRPr>
            </a:lvl4pPr>
            <a:lvl5pPr marL="2057400" indent="-228600" defTabSz="990600" eaLnBrk="0" hangingPunct="0">
              <a:spcBef>
                <a:spcPct val="30000"/>
              </a:spcBef>
              <a:defRPr sz="1200">
                <a:solidFill>
                  <a:schemeClr val="tx1"/>
                </a:solidFill>
                <a:latin typeface="Times" charset="0"/>
                <a:ea typeface="ＭＳ Ｐゴシック" pitchFamily="34" charset="-128"/>
              </a:defRPr>
            </a:lvl5pPr>
            <a:lvl6pPr marL="25146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6pPr>
            <a:lvl7pPr marL="29718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7pPr>
            <a:lvl8pPr marL="34290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8pPr>
            <a:lvl9pPr marL="38862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9pPr>
          </a:lstStyle>
          <a:p>
            <a:pPr>
              <a:spcBef>
                <a:spcPct val="0"/>
              </a:spcBef>
              <a:defRPr/>
            </a:pPr>
            <a:fld id="{D024EA9A-80A9-4D17-8F5C-8784A4810715}" type="slidenum">
              <a:rPr lang="en-GB" altLang="en-US" sz="1300" smtClean="0"/>
              <a:pPr>
                <a:spcBef>
                  <a:spcPct val="0"/>
                </a:spcBef>
                <a:defRPr/>
              </a:pPr>
              <a:t>13</a:t>
            </a:fld>
            <a:endParaRPr lang="en-GB" altLang="en-US" sz="1300"/>
          </a:p>
        </p:txBody>
      </p:sp>
    </p:spTree>
    <p:extLst>
      <p:ext uri="{BB962C8B-B14F-4D97-AF65-F5344CB8AC3E}">
        <p14:creationId xmlns:p14="http://schemas.microsoft.com/office/powerpoint/2010/main" val="405531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noProof="0" dirty="0"/>
          </a:p>
        </p:txBody>
      </p:sp>
      <p:sp>
        <p:nvSpPr>
          <p:cNvPr id="1741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Times" charset="0"/>
                <a:ea typeface="ＭＳ Ｐゴシック" pitchFamily="34" charset="-128"/>
              </a:defRPr>
            </a:lvl1pPr>
            <a:lvl2pPr marL="742950" indent="-285750" defTabSz="990600" eaLnBrk="0" hangingPunct="0">
              <a:spcBef>
                <a:spcPct val="30000"/>
              </a:spcBef>
              <a:defRPr sz="1200">
                <a:solidFill>
                  <a:schemeClr val="tx1"/>
                </a:solidFill>
                <a:latin typeface="Times" charset="0"/>
                <a:ea typeface="ＭＳ Ｐゴシック" pitchFamily="34" charset="-128"/>
              </a:defRPr>
            </a:lvl2pPr>
            <a:lvl3pPr marL="1143000" indent="-228600" defTabSz="990600" eaLnBrk="0" hangingPunct="0">
              <a:spcBef>
                <a:spcPct val="30000"/>
              </a:spcBef>
              <a:defRPr sz="1200">
                <a:solidFill>
                  <a:schemeClr val="tx1"/>
                </a:solidFill>
                <a:latin typeface="Times" charset="0"/>
                <a:ea typeface="ＭＳ Ｐゴシック" pitchFamily="34" charset="-128"/>
              </a:defRPr>
            </a:lvl3pPr>
            <a:lvl4pPr marL="1600200" indent="-228600" defTabSz="990600" eaLnBrk="0" hangingPunct="0">
              <a:spcBef>
                <a:spcPct val="30000"/>
              </a:spcBef>
              <a:defRPr sz="1200">
                <a:solidFill>
                  <a:schemeClr val="tx1"/>
                </a:solidFill>
                <a:latin typeface="Times" charset="0"/>
                <a:ea typeface="ＭＳ Ｐゴシック" pitchFamily="34" charset="-128"/>
              </a:defRPr>
            </a:lvl4pPr>
            <a:lvl5pPr marL="2057400" indent="-228600" defTabSz="990600" eaLnBrk="0" hangingPunct="0">
              <a:spcBef>
                <a:spcPct val="30000"/>
              </a:spcBef>
              <a:defRPr sz="1200">
                <a:solidFill>
                  <a:schemeClr val="tx1"/>
                </a:solidFill>
                <a:latin typeface="Times" charset="0"/>
                <a:ea typeface="ＭＳ Ｐゴシック" pitchFamily="34" charset="-128"/>
              </a:defRPr>
            </a:lvl5pPr>
            <a:lvl6pPr marL="25146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6pPr>
            <a:lvl7pPr marL="29718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7pPr>
            <a:lvl8pPr marL="34290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8pPr>
            <a:lvl9pPr marL="38862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9pPr>
          </a:lstStyle>
          <a:p>
            <a:pPr>
              <a:spcBef>
                <a:spcPct val="0"/>
              </a:spcBef>
              <a:defRPr/>
            </a:pPr>
            <a:fld id="{D024EA9A-80A9-4D17-8F5C-8784A4810715}" type="slidenum">
              <a:rPr lang="en-GB" altLang="en-US" sz="1300" smtClean="0"/>
              <a:pPr>
                <a:spcBef>
                  <a:spcPct val="0"/>
                </a:spcBef>
                <a:defRPr/>
              </a:pPr>
              <a:t>14</a:t>
            </a:fld>
            <a:endParaRPr lang="en-GB" altLang="en-US" sz="1300"/>
          </a:p>
        </p:txBody>
      </p:sp>
    </p:spTree>
    <p:extLst>
      <p:ext uri="{BB962C8B-B14F-4D97-AF65-F5344CB8AC3E}">
        <p14:creationId xmlns:p14="http://schemas.microsoft.com/office/powerpoint/2010/main" val="180891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15</a:t>
            </a:fld>
            <a:endParaRPr lang="en-GB" altLang="en-US"/>
          </a:p>
        </p:txBody>
      </p:sp>
    </p:spTree>
    <p:extLst>
      <p:ext uri="{BB962C8B-B14F-4D97-AF65-F5344CB8AC3E}">
        <p14:creationId xmlns:p14="http://schemas.microsoft.com/office/powerpoint/2010/main" val="113758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16</a:t>
            </a:fld>
            <a:endParaRPr lang="en-GB" altLang="en-US"/>
          </a:p>
        </p:txBody>
      </p:sp>
    </p:spTree>
    <p:extLst>
      <p:ext uri="{BB962C8B-B14F-4D97-AF65-F5344CB8AC3E}">
        <p14:creationId xmlns:p14="http://schemas.microsoft.com/office/powerpoint/2010/main" val="2976678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17</a:t>
            </a:fld>
            <a:endParaRPr lang="en-GB" altLang="en-US"/>
          </a:p>
        </p:txBody>
      </p:sp>
    </p:spTree>
    <p:extLst>
      <p:ext uri="{BB962C8B-B14F-4D97-AF65-F5344CB8AC3E}">
        <p14:creationId xmlns:p14="http://schemas.microsoft.com/office/powerpoint/2010/main" val="540452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18</a:t>
            </a:fld>
            <a:endParaRPr lang="en-GB" altLang="en-US"/>
          </a:p>
        </p:txBody>
      </p:sp>
    </p:spTree>
    <p:extLst>
      <p:ext uri="{BB962C8B-B14F-4D97-AF65-F5344CB8AC3E}">
        <p14:creationId xmlns:p14="http://schemas.microsoft.com/office/powerpoint/2010/main" val="3411509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19</a:t>
            </a:fld>
            <a:endParaRPr lang="en-GB" altLang="en-US"/>
          </a:p>
        </p:txBody>
      </p:sp>
    </p:spTree>
    <p:extLst>
      <p:ext uri="{BB962C8B-B14F-4D97-AF65-F5344CB8AC3E}">
        <p14:creationId xmlns:p14="http://schemas.microsoft.com/office/powerpoint/2010/main" val="1248538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20</a:t>
            </a:fld>
            <a:endParaRPr lang="en-GB" altLang="en-US"/>
          </a:p>
        </p:txBody>
      </p:sp>
    </p:spTree>
    <p:extLst>
      <p:ext uri="{BB962C8B-B14F-4D97-AF65-F5344CB8AC3E}">
        <p14:creationId xmlns:p14="http://schemas.microsoft.com/office/powerpoint/2010/main" val="2875262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21</a:t>
            </a:fld>
            <a:endParaRPr lang="en-GB" altLang="en-US"/>
          </a:p>
        </p:txBody>
      </p:sp>
    </p:spTree>
    <p:extLst>
      <p:ext uri="{BB962C8B-B14F-4D97-AF65-F5344CB8AC3E}">
        <p14:creationId xmlns:p14="http://schemas.microsoft.com/office/powerpoint/2010/main" val="2152744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22</a:t>
            </a:fld>
            <a:endParaRPr lang="en-GB" altLang="en-US"/>
          </a:p>
        </p:txBody>
      </p:sp>
    </p:spTree>
    <p:extLst>
      <p:ext uri="{BB962C8B-B14F-4D97-AF65-F5344CB8AC3E}">
        <p14:creationId xmlns:p14="http://schemas.microsoft.com/office/powerpoint/2010/main" val="236083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
        <p:nvSpPr>
          <p:cNvPr id="1536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Times" charset="0"/>
                <a:ea typeface="ＭＳ Ｐゴシック" pitchFamily="34" charset="-128"/>
              </a:defRPr>
            </a:lvl1pPr>
            <a:lvl2pPr marL="742950" indent="-285750" defTabSz="990600" eaLnBrk="0" hangingPunct="0">
              <a:spcBef>
                <a:spcPct val="30000"/>
              </a:spcBef>
              <a:defRPr sz="1200">
                <a:solidFill>
                  <a:schemeClr val="tx1"/>
                </a:solidFill>
                <a:latin typeface="Times" charset="0"/>
                <a:ea typeface="ＭＳ Ｐゴシック" pitchFamily="34" charset="-128"/>
              </a:defRPr>
            </a:lvl2pPr>
            <a:lvl3pPr marL="1143000" indent="-228600" defTabSz="990600" eaLnBrk="0" hangingPunct="0">
              <a:spcBef>
                <a:spcPct val="30000"/>
              </a:spcBef>
              <a:defRPr sz="1200">
                <a:solidFill>
                  <a:schemeClr val="tx1"/>
                </a:solidFill>
                <a:latin typeface="Times" charset="0"/>
                <a:ea typeface="ＭＳ Ｐゴシック" pitchFamily="34" charset="-128"/>
              </a:defRPr>
            </a:lvl3pPr>
            <a:lvl4pPr marL="1600200" indent="-228600" defTabSz="990600" eaLnBrk="0" hangingPunct="0">
              <a:spcBef>
                <a:spcPct val="30000"/>
              </a:spcBef>
              <a:defRPr sz="1200">
                <a:solidFill>
                  <a:schemeClr val="tx1"/>
                </a:solidFill>
                <a:latin typeface="Times" charset="0"/>
                <a:ea typeface="ＭＳ Ｐゴシック" pitchFamily="34" charset="-128"/>
              </a:defRPr>
            </a:lvl4pPr>
            <a:lvl5pPr marL="2057400" indent="-228600" defTabSz="990600" eaLnBrk="0" hangingPunct="0">
              <a:spcBef>
                <a:spcPct val="30000"/>
              </a:spcBef>
              <a:defRPr sz="1200">
                <a:solidFill>
                  <a:schemeClr val="tx1"/>
                </a:solidFill>
                <a:latin typeface="Times" charset="0"/>
                <a:ea typeface="ＭＳ Ｐゴシック" pitchFamily="34" charset="-128"/>
              </a:defRPr>
            </a:lvl5pPr>
            <a:lvl6pPr marL="25146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6pPr>
            <a:lvl7pPr marL="29718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7pPr>
            <a:lvl8pPr marL="34290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8pPr>
            <a:lvl9pPr marL="38862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9pPr>
          </a:lstStyle>
          <a:p>
            <a:pPr>
              <a:spcBef>
                <a:spcPct val="0"/>
              </a:spcBef>
              <a:defRPr/>
            </a:pPr>
            <a:fld id="{516F617E-1295-415B-948B-7F2890C16832}" type="slidenum">
              <a:rPr lang="en-GB" altLang="en-US" sz="1300" smtClean="0"/>
              <a:pPr>
                <a:spcBef>
                  <a:spcPct val="0"/>
                </a:spcBef>
                <a:defRPr/>
              </a:pPr>
              <a:t>2</a:t>
            </a:fld>
            <a:endParaRPr lang="en-GB"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23</a:t>
            </a:fld>
            <a:endParaRPr lang="en-GB" altLang="en-US"/>
          </a:p>
        </p:txBody>
      </p:sp>
    </p:spTree>
    <p:extLst>
      <p:ext uri="{BB962C8B-B14F-4D97-AF65-F5344CB8AC3E}">
        <p14:creationId xmlns:p14="http://schemas.microsoft.com/office/powerpoint/2010/main" val="307399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24</a:t>
            </a:fld>
            <a:endParaRPr lang="en-GB" altLang="en-US"/>
          </a:p>
        </p:txBody>
      </p:sp>
    </p:spTree>
    <p:extLst>
      <p:ext uri="{BB962C8B-B14F-4D97-AF65-F5344CB8AC3E}">
        <p14:creationId xmlns:p14="http://schemas.microsoft.com/office/powerpoint/2010/main" val="4035264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25</a:t>
            </a:fld>
            <a:endParaRPr lang="en-GB" altLang="en-US"/>
          </a:p>
        </p:txBody>
      </p:sp>
    </p:spTree>
    <p:extLst>
      <p:ext uri="{BB962C8B-B14F-4D97-AF65-F5344CB8AC3E}">
        <p14:creationId xmlns:p14="http://schemas.microsoft.com/office/powerpoint/2010/main" val="310529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26</a:t>
            </a:fld>
            <a:endParaRPr lang="en-GB" altLang="en-US"/>
          </a:p>
        </p:txBody>
      </p:sp>
    </p:spTree>
    <p:extLst>
      <p:ext uri="{BB962C8B-B14F-4D97-AF65-F5344CB8AC3E}">
        <p14:creationId xmlns:p14="http://schemas.microsoft.com/office/powerpoint/2010/main" val="379395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34</a:t>
            </a:fld>
            <a:endParaRPr lang="en-GB" altLang="en-US"/>
          </a:p>
        </p:txBody>
      </p:sp>
    </p:spTree>
    <p:extLst>
      <p:ext uri="{BB962C8B-B14F-4D97-AF65-F5344CB8AC3E}">
        <p14:creationId xmlns:p14="http://schemas.microsoft.com/office/powerpoint/2010/main" val="4131914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famous 1996 paper , 11  David Wolpert demonstrated that if you make absolutely no assumption about the data, then there is no reason to prefer one model over any other. This is called the No Free Lunch  (NFL) theorem.</a:t>
            </a:r>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35</a:t>
            </a:fld>
            <a:endParaRPr lang="en-GB" altLang="en-US"/>
          </a:p>
        </p:txBody>
      </p:sp>
    </p:spTree>
    <p:extLst>
      <p:ext uri="{BB962C8B-B14F-4D97-AF65-F5344CB8AC3E}">
        <p14:creationId xmlns:p14="http://schemas.microsoft.com/office/powerpoint/2010/main" val="34996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36</a:t>
            </a:fld>
            <a:endParaRPr lang="en-GB" altLang="en-US"/>
          </a:p>
        </p:txBody>
      </p:sp>
    </p:spTree>
    <p:extLst>
      <p:ext uri="{BB962C8B-B14F-4D97-AF65-F5344CB8AC3E}">
        <p14:creationId xmlns:p14="http://schemas.microsoft.com/office/powerpoint/2010/main" val="1251035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41</a:t>
            </a:fld>
            <a:endParaRPr lang="en-GB" altLang="en-US"/>
          </a:p>
        </p:txBody>
      </p:sp>
    </p:spTree>
    <p:extLst>
      <p:ext uri="{BB962C8B-B14F-4D97-AF65-F5344CB8AC3E}">
        <p14:creationId xmlns:p14="http://schemas.microsoft.com/office/powerpoint/2010/main" val="3666536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42</a:t>
            </a:fld>
            <a:endParaRPr lang="en-GB" altLang="en-US"/>
          </a:p>
        </p:txBody>
      </p:sp>
    </p:spTree>
    <p:extLst>
      <p:ext uri="{BB962C8B-B14F-4D97-AF65-F5344CB8AC3E}">
        <p14:creationId xmlns:p14="http://schemas.microsoft.com/office/powerpoint/2010/main" val="2628342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46</a:t>
            </a:fld>
            <a:endParaRPr lang="en-GB" altLang="en-US"/>
          </a:p>
        </p:txBody>
      </p:sp>
    </p:spTree>
    <p:extLst>
      <p:ext uri="{BB962C8B-B14F-4D97-AF65-F5344CB8AC3E}">
        <p14:creationId xmlns:p14="http://schemas.microsoft.com/office/powerpoint/2010/main" val="147129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5</a:t>
            </a:fld>
            <a:endParaRPr lang="en-GB" altLang="en-US"/>
          </a:p>
        </p:txBody>
      </p:sp>
    </p:spTree>
    <p:extLst>
      <p:ext uri="{BB962C8B-B14F-4D97-AF65-F5344CB8AC3E}">
        <p14:creationId xmlns:p14="http://schemas.microsoft.com/office/powerpoint/2010/main" val="2286157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47</a:t>
            </a:fld>
            <a:endParaRPr lang="en-GB" altLang="en-US"/>
          </a:p>
        </p:txBody>
      </p:sp>
    </p:spTree>
    <p:extLst>
      <p:ext uri="{BB962C8B-B14F-4D97-AF65-F5344CB8AC3E}">
        <p14:creationId xmlns:p14="http://schemas.microsoft.com/office/powerpoint/2010/main" val="3862100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48</a:t>
            </a:fld>
            <a:endParaRPr lang="en-GB" altLang="en-US"/>
          </a:p>
        </p:txBody>
      </p:sp>
    </p:spTree>
    <p:extLst>
      <p:ext uri="{BB962C8B-B14F-4D97-AF65-F5344CB8AC3E}">
        <p14:creationId xmlns:p14="http://schemas.microsoft.com/office/powerpoint/2010/main" val="763798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53</a:t>
            </a:fld>
            <a:endParaRPr lang="en-GB" altLang="en-US"/>
          </a:p>
        </p:txBody>
      </p:sp>
    </p:spTree>
    <p:extLst>
      <p:ext uri="{BB962C8B-B14F-4D97-AF65-F5344CB8AC3E}">
        <p14:creationId xmlns:p14="http://schemas.microsoft.com/office/powerpoint/2010/main" val="202226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7</a:t>
            </a:fld>
            <a:endParaRPr lang="en-GB" altLang="en-US"/>
          </a:p>
        </p:txBody>
      </p:sp>
    </p:spTree>
    <p:extLst>
      <p:ext uri="{BB962C8B-B14F-4D97-AF65-F5344CB8AC3E}">
        <p14:creationId xmlns:p14="http://schemas.microsoft.com/office/powerpoint/2010/main" val="2186407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
        <p:nvSpPr>
          <p:cNvPr id="1536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Times" charset="0"/>
                <a:ea typeface="ＭＳ Ｐゴシック" pitchFamily="34" charset="-128"/>
              </a:defRPr>
            </a:lvl1pPr>
            <a:lvl2pPr marL="742950" indent="-285750" defTabSz="990600" eaLnBrk="0" hangingPunct="0">
              <a:spcBef>
                <a:spcPct val="30000"/>
              </a:spcBef>
              <a:defRPr sz="1200">
                <a:solidFill>
                  <a:schemeClr val="tx1"/>
                </a:solidFill>
                <a:latin typeface="Times" charset="0"/>
                <a:ea typeface="ＭＳ Ｐゴシック" pitchFamily="34" charset="-128"/>
              </a:defRPr>
            </a:lvl2pPr>
            <a:lvl3pPr marL="1143000" indent="-228600" defTabSz="990600" eaLnBrk="0" hangingPunct="0">
              <a:spcBef>
                <a:spcPct val="30000"/>
              </a:spcBef>
              <a:defRPr sz="1200">
                <a:solidFill>
                  <a:schemeClr val="tx1"/>
                </a:solidFill>
                <a:latin typeface="Times" charset="0"/>
                <a:ea typeface="ＭＳ Ｐゴシック" pitchFamily="34" charset="-128"/>
              </a:defRPr>
            </a:lvl3pPr>
            <a:lvl4pPr marL="1600200" indent="-228600" defTabSz="990600" eaLnBrk="0" hangingPunct="0">
              <a:spcBef>
                <a:spcPct val="30000"/>
              </a:spcBef>
              <a:defRPr sz="1200">
                <a:solidFill>
                  <a:schemeClr val="tx1"/>
                </a:solidFill>
                <a:latin typeface="Times" charset="0"/>
                <a:ea typeface="ＭＳ Ｐゴシック" pitchFamily="34" charset="-128"/>
              </a:defRPr>
            </a:lvl4pPr>
            <a:lvl5pPr marL="2057400" indent="-228600" defTabSz="990600" eaLnBrk="0" hangingPunct="0">
              <a:spcBef>
                <a:spcPct val="30000"/>
              </a:spcBef>
              <a:defRPr sz="1200">
                <a:solidFill>
                  <a:schemeClr val="tx1"/>
                </a:solidFill>
                <a:latin typeface="Times" charset="0"/>
                <a:ea typeface="ＭＳ Ｐゴシック" pitchFamily="34" charset="-128"/>
              </a:defRPr>
            </a:lvl5pPr>
            <a:lvl6pPr marL="25146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6pPr>
            <a:lvl7pPr marL="29718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7pPr>
            <a:lvl8pPr marL="34290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8pPr>
            <a:lvl9pPr marL="3886200" indent="-228600" defTabSz="990600" eaLnBrk="0" fontAlgn="base" hangingPunct="0">
              <a:spcBef>
                <a:spcPct val="30000"/>
              </a:spcBef>
              <a:spcAft>
                <a:spcPct val="0"/>
              </a:spcAft>
              <a:defRPr sz="1200">
                <a:solidFill>
                  <a:schemeClr val="tx1"/>
                </a:solidFill>
                <a:latin typeface="Times" charset="0"/>
                <a:ea typeface="ＭＳ Ｐゴシック" pitchFamily="34" charset="-128"/>
              </a:defRPr>
            </a:lvl9pPr>
          </a:lstStyle>
          <a:p>
            <a:pPr>
              <a:spcBef>
                <a:spcPct val="0"/>
              </a:spcBef>
              <a:defRPr/>
            </a:pPr>
            <a:fld id="{516F617E-1295-415B-948B-7F2890C16832}" type="slidenum">
              <a:rPr lang="en-GB" altLang="en-US" sz="1300" smtClean="0"/>
              <a:pPr>
                <a:spcBef>
                  <a:spcPct val="0"/>
                </a:spcBef>
                <a:defRPr/>
              </a:pPr>
              <a:t>8</a:t>
            </a:fld>
            <a:endParaRPr lang="en-GB" altLang="en-US" sz="1300"/>
          </a:p>
        </p:txBody>
      </p:sp>
    </p:spTree>
    <p:extLst>
      <p:ext uri="{BB962C8B-B14F-4D97-AF65-F5344CB8AC3E}">
        <p14:creationId xmlns:p14="http://schemas.microsoft.com/office/powerpoint/2010/main" val="307135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9</a:t>
            </a:fld>
            <a:endParaRPr lang="en-GB" altLang="en-US"/>
          </a:p>
        </p:txBody>
      </p:sp>
    </p:spTree>
    <p:extLst>
      <p:ext uri="{BB962C8B-B14F-4D97-AF65-F5344CB8AC3E}">
        <p14:creationId xmlns:p14="http://schemas.microsoft.com/office/powerpoint/2010/main" val="99815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10</a:t>
            </a:fld>
            <a:endParaRPr lang="en-GB" altLang="en-US"/>
          </a:p>
        </p:txBody>
      </p:sp>
    </p:spTree>
    <p:extLst>
      <p:ext uri="{BB962C8B-B14F-4D97-AF65-F5344CB8AC3E}">
        <p14:creationId xmlns:p14="http://schemas.microsoft.com/office/powerpoint/2010/main" val="3110986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11</a:t>
            </a:fld>
            <a:endParaRPr lang="en-GB" altLang="en-US"/>
          </a:p>
        </p:txBody>
      </p:sp>
    </p:spTree>
    <p:extLst>
      <p:ext uri="{BB962C8B-B14F-4D97-AF65-F5344CB8AC3E}">
        <p14:creationId xmlns:p14="http://schemas.microsoft.com/office/powerpoint/2010/main" val="442282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8960EEAC-9AB5-486D-A4A0-DA3E2A1F898C}" type="slidenum">
              <a:rPr lang="en-GB" altLang="en-US" smtClean="0"/>
              <a:pPr>
                <a:defRPr/>
              </a:pPr>
              <a:t>12</a:t>
            </a:fld>
            <a:endParaRPr lang="en-GB" altLang="en-US"/>
          </a:p>
        </p:txBody>
      </p:sp>
    </p:spTree>
    <p:extLst>
      <p:ext uri="{BB962C8B-B14F-4D97-AF65-F5344CB8AC3E}">
        <p14:creationId xmlns:p14="http://schemas.microsoft.com/office/powerpoint/2010/main" val="435237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0"/>
          <p:cNvSpPr>
            <a:spLocks noChangeArrowheads="1"/>
          </p:cNvSpPr>
          <p:nvPr/>
        </p:nvSpPr>
        <p:spPr bwMode="auto">
          <a:xfrm>
            <a:off x="-1905000" y="2286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tx1"/>
                </a:solidFill>
                <a:latin typeface="Arial" pitchFamily="34" charset="0"/>
                <a:ea typeface="ＭＳ Ｐゴシック" pitchFamily="34" charset="-128"/>
              </a:defRPr>
            </a:lvl1pPr>
            <a:lvl2pPr marL="742950" indent="-285750">
              <a:defRPr sz="2200">
                <a:solidFill>
                  <a:schemeClr val="tx1"/>
                </a:solidFill>
                <a:latin typeface="Arial" pitchFamily="34" charset="0"/>
                <a:ea typeface="ＭＳ Ｐゴシック" pitchFamily="34" charset="-128"/>
              </a:defRPr>
            </a:lvl2pPr>
            <a:lvl3pPr marL="1143000" indent="-228600">
              <a:defRPr sz="2200">
                <a:solidFill>
                  <a:schemeClr val="tx1"/>
                </a:solidFill>
                <a:latin typeface="Arial" pitchFamily="34" charset="0"/>
                <a:ea typeface="ＭＳ Ｐゴシック" pitchFamily="34" charset="-128"/>
              </a:defRPr>
            </a:lvl3pPr>
            <a:lvl4pPr marL="1600200" indent="-228600">
              <a:defRPr sz="2200">
                <a:solidFill>
                  <a:schemeClr val="tx1"/>
                </a:solidFill>
                <a:latin typeface="Arial" pitchFamily="34" charset="0"/>
                <a:ea typeface="ＭＳ Ｐゴシック" pitchFamily="34" charset="-128"/>
              </a:defRPr>
            </a:lvl4pPr>
            <a:lvl5pPr marL="2057400" indent="-228600">
              <a:defRPr sz="2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9pPr>
          </a:lstStyle>
          <a:p>
            <a:pPr algn="ctr">
              <a:defRPr/>
            </a:pPr>
            <a:endParaRPr lang="en-US" altLang="en-US" sz="3600" b="1"/>
          </a:p>
        </p:txBody>
      </p:sp>
      <p:sp>
        <p:nvSpPr>
          <p:cNvPr id="5" name="Rectangle 51"/>
          <p:cNvSpPr>
            <a:spLocks noChangeArrowheads="1"/>
          </p:cNvSpPr>
          <p:nvPr/>
        </p:nvSpPr>
        <p:spPr bwMode="auto">
          <a:xfrm>
            <a:off x="-12192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pitchFamily="34" charset="0"/>
                <a:ea typeface="ＭＳ Ｐゴシック" pitchFamily="34" charset="-128"/>
              </a:defRPr>
            </a:lvl1pPr>
            <a:lvl2pPr marL="742950" indent="-285750">
              <a:defRPr sz="2200">
                <a:solidFill>
                  <a:schemeClr val="tx1"/>
                </a:solidFill>
                <a:latin typeface="Arial" pitchFamily="34" charset="0"/>
                <a:ea typeface="ＭＳ Ｐゴシック" pitchFamily="34" charset="-128"/>
              </a:defRPr>
            </a:lvl2pPr>
            <a:lvl3pPr marL="1143000" indent="-228600">
              <a:defRPr sz="2200">
                <a:solidFill>
                  <a:schemeClr val="tx1"/>
                </a:solidFill>
                <a:latin typeface="Arial" pitchFamily="34" charset="0"/>
                <a:ea typeface="ＭＳ Ｐゴシック" pitchFamily="34" charset="-128"/>
              </a:defRPr>
            </a:lvl3pPr>
            <a:lvl4pPr marL="1600200" indent="-228600">
              <a:defRPr sz="2200">
                <a:solidFill>
                  <a:schemeClr val="tx1"/>
                </a:solidFill>
                <a:latin typeface="Arial" pitchFamily="34" charset="0"/>
                <a:ea typeface="ＭＳ Ｐゴシック" pitchFamily="34" charset="-128"/>
              </a:defRPr>
            </a:lvl4pPr>
            <a:lvl5pPr marL="2057400" indent="-228600">
              <a:defRPr sz="2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200">
                <a:solidFill>
                  <a:schemeClr val="tx1"/>
                </a:solidFill>
                <a:latin typeface="Arial" pitchFamily="34" charset="0"/>
                <a:ea typeface="ＭＳ Ｐゴシック" pitchFamily="34" charset="-128"/>
              </a:defRPr>
            </a:lvl9pPr>
          </a:lstStyle>
          <a:p>
            <a:pPr algn="ctr">
              <a:spcBef>
                <a:spcPct val="20000"/>
              </a:spcBef>
              <a:buClr>
                <a:schemeClr val="hlink"/>
              </a:buClr>
              <a:buSzPct val="100000"/>
              <a:buFont typeface="Wingdings" pitchFamily="2" charset="2"/>
              <a:buNone/>
              <a:defRPr/>
            </a:pPr>
            <a:endParaRPr lang="en-US" altLang="en-US" sz="2400">
              <a:solidFill>
                <a:schemeClr val="hlink"/>
              </a:solidFill>
            </a:endParaRPr>
          </a:p>
        </p:txBody>
      </p:sp>
      <p:pic>
        <p:nvPicPr>
          <p:cNvPr id="6"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2338"/>
            <a:ext cx="9144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0" name="Rectangle 54"/>
          <p:cNvSpPr>
            <a:spLocks noGrp="1" noChangeArrowheads="1"/>
          </p:cNvSpPr>
          <p:nvPr>
            <p:ph type="ctrTitle"/>
          </p:nvPr>
        </p:nvSpPr>
        <p:spPr>
          <a:xfrm>
            <a:off x="914400" y="1524000"/>
            <a:ext cx="7391400" cy="1371600"/>
          </a:xfrm>
        </p:spPr>
        <p:txBody>
          <a:bodyPr anchor="b"/>
          <a:lstStyle>
            <a:lvl1pPr>
              <a:defRPr sz="3600">
                <a:solidFill>
                  <a:schemeClr val="tx1"/>
                </a:solidFill>
              </a:defRPr>
            </a:lvl1pPr>
          </a:lstStyle>
          <a:p>
            <a:r>
              <a:rPr lang="en-GB"/>
              <a:t>Click to edit Master title style</a:t>
            </a:r>
          </a:p>
        </p:txBody>
      </p:sp>
      <p:sp>
        <p:nvSpPr>
          <p:cNvPr id="4151" name="Rectangle 55"/>
          <p:cNvSpPr>
            <a:spLocks noGrp="1" noChangeArrowheads="1"/>
          </p:cNvSpPr>
          <p:nvPr>
            <p:ph type="subTitle" idx="1"/>
          </p:nvPr>
        </p:nvSpPr>
        <p:spPr>
          <a:xfrm>
            <a:off x="914400" y="3048000"/>
            <a:ext cx="7391400" cy="1600200"/>
          </a:xfrm>
        </p:spPr>
        <p:txBody>
          <a:bodyPr anchor="t"/>
          <a:lstStyle>
            <a:lvl1pPr marL="0" indent="0" algn="ctr">
              <a:buFont typeface="Wingdings" pitchFamily="-111" charset="2"/>
              <a:buNone/>
              <a:defRPr sz="2400">
                <a:solidFill>
                  <a:schemeClr val="hlink"/>
                </a:solidFill>
              </a:defRPr>
            </a:lvl1pPr>
          </a:lstStyle>
          <a:p>
            <a:r>
              <a:rPr lang="en-GB"/>
              <a:t>Click to edit Master subtitle style</a:t>
            </a:r>
          </a:p>
        </p:txBody>
      </p:sp>
      <p:pic>
        <p:nvPicPr>
          <p:cNvPr id="7" name="Picture 2" descr="C:\Users\cohn\Desktop\Final Parisa Slides\Images\lu-logo-proposed.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3226" b="30169"/>
          <a:stretch/>
        </p:blipFill>
        <p:spPr bwMode="auto">
          <a:xfrm>
            <a:off x="6176689" y="6074523"/>
            <a:ext cx="2958352" cy="747152"/>
          </a:xfrm>
          <a:prstGeom prst="rect">
            <a:avLst/>
          </a:prstGeom>
          <a:solidFill>
            <a:schemeClr val="bg1"/>
          </a:solidFill>
        </p:spPr>
      </p:pic>
    </p:spTree>
    <p:extLst>
      <p:ext uri="{BB962C8B-B14F-4D97-AF65-F5344CB8AC3E}">
        <p14:creationId xmlns:p14="http://schemas.microsoft.com/office/powerpoint/2010/main" val="73754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2"/>
          <p:cNvSpPr>
            <a:spLocks noGrp="1" noChangeArrowheads="1"/>
          </p:cNvSpPr>
          <p:nvPr>
            <p:ph type="dt" sz="half" idx="10"/>
          </p:nvPr>
        </p:nvSpPr>
        <p:spPr>
          <a:ln/>
        </p:spPr>
        <p:txBody>
          <a:bodyPr/>
          <a:lstStyle>
            <a:lvl1pPr>
              <a:defRPr/>
            </a:lvl1pPr>
          </a:lstStyle>
          <a:p>
            <a:pPr>
              <a:defRPr/>
            </a:pPr>
            <a:endParaRPr lang="en-GB"/>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6" name="Rectangle 34"/>
          <p:cNvSpPr>
            <a:spLocks noGrp="1" noChangeArrowheads="1"/>
          </p:cNvSpPr>
          <p:nvPr>
            <p:ph type="sldNum" sz="quarter" idx="12"/>
          </p:nvPr>
        </p:nvSpPr>
        <p:spPr>
          <a:ln/>
        </p:spPr>
        <p:txBody>
          <a:bodyPr/>
          <a:lstStyle>
            <a:lvl1pPr>
              <a:defRPr/>
            </a:lvl1pPr>
          </a:lstStyle>
          <a:p>
            <a:pPr>
              <a:defRPr/>
            </a:pPr>
            <a:fld id="{28634677-0D46-461A-8393-B1E22419FF34}" type="slidenum">
              <a:rPr lang="en-GB" altLang="en-US"/>
              <a:pPr>
                <a:defRPr/>
              </a:pPr>
              <a:t>‹#›</a:t>
            </a:fld>
            <a:endParaRPr lang="en-GB" altLang="en-US"/>
          </a:p>
        </p:txBody>
      </p:sp>
    </p:spTree>
    <p:extLst>
      <p:ext uri="{BB962C8B-B14F-4D97-AF65-F5344CB8AC3E}">
        <p14:creationId xmlns:p14="http://schemas.microsoft.com/office/powerpoint/2010/main" val="371728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04800"/>
            <a:ext cx="1943100" cy="54864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762000" y="3048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2"/>
          <p:cNvSpPr>
            <a:spLocks noGrp="1" noChangeArrowheads="1"/>
          </p:cNvSpPr>
          <p:nvPr>
            <p:ph type="dt" sz="half" idx="10"/>
          </p:nvPr>
        </p:nvSpPr>
        <p:spPr>
          <a:ln/>
        </p:spPr>
        <p:txBody>
          <a:bodyPr/>
          <a:lstStyle>
            <a:lvl1pPr>
              <a:defRPr/>
            </a:lvl1pPr>
          </a:lstStyle>
          <a:p>
            <a:pPr>
              <a:defRPr/>
            </a:pPr>
            <a:endParaRPr lang="en-GB"/>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6" name="Rectangle 34"/>
          <p:cNvSpPr>
            <a:spLocks noGrp="1" noChangeArrowheads="1"/>
          </p:cNvSpPr>
          <p:nvPr>
            <p:ph type="sldNum" sz="quarter" idx="12"/>
          </p:nvPr>
        </p:nvSpPr>
        <p:spPr>
          <a:ln/>
        </p:spPr>
        <p:txBody>
          <a:bodyPr/>
          <a:lstStyle>
            <a:lvl1pPr>
              <a:defRPr/>
            </a:lvl1pPr>
          </a:lstStyle>
          <a:p>
            <a:pPr>
              <a:defRPr/>
            </a:pPr>
            <a:fld id="{2F1D51C6-6B05-443C-BADA-9E3CD5DF7E37}" type="slidenum">
              <a:rPr lang="en-GB" altLang="en-US"/>
              <a:pPr>
                <a:defRPr/>
              </a:pPr>
              <a:t>‹#›</a:t>
            </a:fld>
            <a:endParaRPr lang="en-GB" altLang="en-US"/>
          </a:p>
        </p:txBody>
      </p:sp>
    </p:spTree>
    <p:extLst>
      <p:ext uri="{BB962C8B-B14F-4D97-AF65-F5344CB8AC3E}">
        <p14:creationId xmlns:p14="http://schemas.microsoft.com/office/powerpoint/2010/main" val="956194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9F08-2982-4A88-B817-91B0C5DCB9D0}"/>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45E1E4-DC1D-4911-AD05-5944E38955C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F987ED-E00C-4CB3-A3F4-AC37C7A5A425}"/>
              </a:ext>
            </a:extLst>
          </p:cNvPr>
          <p:cNvSpPr>
            <a:spLocks noGrp="1"/>
          </p:cNvSpPr>
          <p:nvPr>
            <p:ph type="dt" sz="half" idx="10"/>
          </p:nvPr>
        </p:nvSpPr>
        <p:spPr/>
        <p:txBody>
          <a:bodyPr/>
          <a:lstStyle/>
          <a:p>
            <a:pPr>
              <a:defRPr/>
            </a:pPr>
            <a:endParaRPr lang="en-GB"/>
          </a:p>
        </p:txBody>
      </p:sp>
      <p:sp>
        <p:nvSpPr>
          <p:cNvPr id="5" name="Footer Placeholder 4">
            <a:extLst>
              <a:ext uri="{FF2B5EF4-FFF2-40B4-BE49-F238E27FC236}">
                <a16:creationId xmlns:a16="http://schemas.microsoft.com/office/drawing/2014/main" id="{917864C5-1B73-450B-8E33-5D502EB52D63}"/>
              </a:ext>
            </a:extLst>
          </p:cNvPr>
          <p:cNvSpPr>
            <a:spLocks noGrp="1"/>
          </p:cNvSpPr>
          <p:nvPr>
            <p:ph type="ftr" sz="quarter" idx="11"/>
          </p:nvPr>
        </p:nvSpPr>
        <p:spPr/>
        <p:txBody>
          <a:bodyPr/>
          <a:lstStyle/>
          <a:p>
            <a:pPr>
              <a:defRPr/>
            </a:pPr>
            <a:r>
              <a:rPr lang="en-GB"/>
              <a:t>COB120, Chapter 1</a:t>
            </a:r>
            <a:endParaRPr lang="en-GB" dirty="0"/>
          </a:p>
        </p:txBody>
      </p:sp>
      <p:sp>
        <p:nvSpPr>
          <p:cNvPr id="6" name="Slide Number Placeholder 5">
            <a:extLst>
              <a:ext uri="{FF2B5EF4-FFF2-40B4-BE49-F238E27FC236}">
                <a16:creationId xmlns:a16="http://schemas.microsoft.com/office/drawing/2014/main" id="{8047D8BE-911B-4E1D-8655-289D7ABAA62F}"/>
              </a:ext>
            </a:extLst>
          </p:cNvPr>
          <p:cNvSpPr>
            <a:spLocks noGrp="1"/>
          </p:cNvSpPr>
          <p:nvPr>
            <p:ph type="sldNum" sz="quarter" idx="12"/>
          </p:nvPr>
        </p:nvSpPr>
        <p:spPr/>
        <p:txBody>
          <a:bodyPr/>
          <a:lstStyle/>
          <a:p>
            <a:pPr>
              <a:defRPr/>
            </a:pPr>
            <a:fld id="{11631FF8-E983-4170-94C2-227ACBA30F16}" type="slidenum">
              <a:rPr lang="en-GB" altLang="en-US" smtClean="0"/>
              <a:pPr>
                <a:defRPr/>
              </a:pPr>
              <a:t>‹#›</a:t>
            </a:fld>
            <a:endParaRPr lang="en-GB" altLang="en-US"/>
          </a:p>
        </p:txBody>
      </p:sp>
    </p:spTree>
    <p:extLst>
      <p:ext uri="{BB962C8B-B14F-4D97-AF65-F5344CB8AC3E}">
        <p14:creationId xmlns:p14="http://schemas.microsoft.com/office/powerpoint/2010/main" val="226665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2"/>
          <p:cNvSpPr>
            <a:spLocks noGrp="1" noChangeArrowheads="1"/>
          </p:cNvSpPr>
          <p:nvPr>
            <p:ph type="dt" sz="half" idx="10"/>
          </p:nvPr>
        </p:nvSpPr>
        <p:spPr>
          <a:ln/>
        </p:spPr>
        <p:txBody>
          <a:bodyPr/>
          <a:lstStyle>
            <a:lvl1pPr>
              <a:defRPr/>
            </a:lvl1pPr>
          </a:lstStyle>
          <a:p>
            <a:pPr>
              <a:defRPr/>
            </a:pPr>
            <a:endParaRPr lang="en-GB"/>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6" name="Rectangle 34"/>
          <p:cNvSpPr>
            <a:spLocks noGrp="1" noChangeArrowheads="1"/>
          </p:cNvSpPr>
          <p:nvPr>
            <p:ph type="sldNum" sz="quarter" idx="12"/>
          </p:nvPr>
        </p:nvSpPr>
        <p:spPr>
          <a:ln/>
        </p:spPr>
        <p:txBody>
          <a:bodyPr/>
          <a:lstStyle>
            <a:lvl1pPr>
              <a:defRPr/>
            </a:lvl1pPr>
          </a:lstStyle>
          <a:p>
            <a:pPr>
              <a:defRPr/>
            </a:pPr>
            <a:fld id="{91FED3F5-64EA-4060-BA79-D7160E2650E4}" type="slidenum">
              <a:rPr lang="en-GB" altLang="en-US"/>
              <a:pPr>
                <a:defRPr/>
              </a:pPr>
              <a:t>‹#›</a:t>
            </a:fld>
            <a:endParaRPr lang="en-GB" altLang="en-US"/>
          </a:p>
        </p:txBody>
      </p:sp>
    </p:spTree>
    <p:extLst>
      <p:ext uri="{BB962C8B-B14F-4D97-AF65-F5344CB8AC3E}">
        <p14:creationId xmlns:p14="http://schemas.microsoft.com/office/powerpoint/2010/main" val="326974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2"/>
          <p:cNvSpPr>
            <a:spLocks noGrp="1" noChangeArrowheads="1"/>
          </p:cNvSpPr>
          <p:nvPr>
            <p:ph type="dt" sz="half" idx="10"/>
          </p:nvPr>
        </p:nvSpPr>
        <p:spPr>
          <a:ln/>
        </p:spPr>
        <p:txBody>
          <a:bodyPr/>
          <a:lstStyle>
            <a:lvl1pPr>
              <a:defRPr/>
            </a:lvl1pPr>
          </a:lstStyle>
          <a:p>
            <a:pPr>
              <a:defRPr/>
            </a:pPr>
            <a:endParaRPr lang="en-GB"/>
          </a:p>
        </p:txBody>
      </p:sp>
      <p:sp>
        <p:nvSpPr>
          <p:cNvPr id="5"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6" name="Rectangle 34"/>
          <p:cNvSpPr>
            <a:spLocks noGrp="1" noChangeArrowheads="1"/>
          </p:cNvSpPr>
          <p:nvPr>
            <p:ph type="sldNum" sz="quarter" idx="12"/>
          </p:nvPr>
        </p:nvSpPr>
        <p:spPr>
          <a:ln/>
        </p:spPr>
        <p:txBody>
          <a:bodyPr/>
          <a:lstStyle>
            <a:lvl1pPr>
              <a:defRPr/>
            </a:lvl1pPr>
          </a:lstStyle>
          <a:p>
            <a:pPr>
              <a:defRPr/>
            </a:pPr>
            <a:fld id="{5A1CE9AA-6E30-4626-9E42-681AD50520E2}" type="slidenum">
              <a:rPr lang="en-GB" altLang="en-US"/>
              <a:pPr>
                <a:defRPr/>
              </a:pPr>
              <a:t>‹#›</a:t>
            </a:fld>
            <a:endParaRPr lang="en-GB" altLang="en-US"/>
          </a:p>
        </p:txBody>
      </p:sp>
    </p:spTree>
    <p:extLst>
      <p:ext uri="{BB962C8B-B14F-4D97-AF65-F5344CB8AC3E}">
        <p14:creationId xmlns:p14="http://schemas.microsoft.com/office/powerpoint/2010/main" val="20748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762000" y="15240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724400" y="15240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2"/>
          <p:cNvSpPr>
            <a:spLocks noGrp="1" noChangeArrowheads="1"/>
          </p:cNvSpPr>
          <p:nvPr>
            <p:ph type="dt" sz="half" idx="10"/>
          </p:nvPr>
        </p:nvSpPr>
        <p:spPr>
          <a:ln/>
        </p:spPr>
        <p:txBody>
          <a:bodyPr/>
          <a:lstStyle>
            <a:lvl1pPr>
              <a:defRPr/>
            </a:lvl1pPr>
          </a:lstStyle>
          <a:p>
            <a:pPr>
              <a:defRPr/>
            </a:pPr>
            <a:endParaRPr lang="en-GB"/>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7" name="Rectangle 34"/>
          <p:cNvSpPr>
            <a:spLocks noGrp="1" noChangeArrowheads="1"/>
          </p:cNvSpPr>
          <p:nvPr>
            <p:ph type="sldNum" sz="quarter" idx="12"/>
          </p:nvPr>
        </p:nvSpPr>
        <p:spPr>
          <a:ln/>
        </p:spPr>
        <p:txBody>
          <a:bodyPr/>
          <a:lstStyle>
            <a:lvl1pPr>
              <a:defRPr/>
            </a:lvl1pPr>
          </a:lstStyle>
          <a:p>
            <a:pPr>
              <a:defRPr/>
            </a:pPr>
            <a:fld id="{98F2112C-F29C-4C04-BF20-F43C4096B54B}" type="slidenum">
              <a:rPr lang="en-GB" altLang="en-US"/>
              <a:pPr>
                <a:defRPr/>
              </a:pPr>
              <a:t>‹#›</a:t>
            </a:fld>
            <a:endParaRPr lang="en-GB" altLang="en-US"/>
          </a:p>
        </p:txBody>
      </p:sp>
    </p:spTree>
    <p:extLst>
      <p:ext uri="{BB962C8B-B14F-4D97-AF65-F5344CB8AC3E}">
        <p14:creationId xmlns:p14="http://schemas.microsoft.com/office/powerpoint/2010/main" val="338084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2"/>
          <p:cNvSpPr>
            <a:spLocks noGrp="1" noChangeArrowheads="1"/>
          </p:cNvSpPr>
          <p:nvPr>
            <p:ph type="dt" sz="half" idx="10"/>
          </p:nvPr>
        </p:nvSpPr>
        <p:spPr>
          <a:ln/>
        </p:spPr>
        <p:txBody>
          <a:bodyPr/>
          <a:lstStyle>
            <a:lvl1pPr>
              <a:defRPr/>
            </a:lvl1pPr>
          </a:lstStyle>
          <a:p>
            <a:pPr>
              <a:defRPr/>
            </a:pPr>
            <a:endParaRPr lang="en-GB"/>
          </a:p>
        </p:txBody>
      </p:sp>
      <p:sp>
        <p:nvSpPr>
          <p:cNvPr id="8"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9" name="Rectangle 34"/>
          <p:cNvSpPr>
            <a:spLocks noGrp="1" noChangeArrowheads="1"/>
          </p:cNvSpPr>
          <p:nvPr>
            <p:ph type="sldNum" sz="quarter" idx="12"/>
          </p:nvPr>
        </p:nvSpPr>
        <p:spPr>
          <a:ln/>
        </p:spPr>
        <p:txBody>
          <a:bodyPr/>
          <a:lstStyle>
            <a:lvl1pPr>
              <a:defRPr/>
            </a:lvl1pPr>
          </a:lstStyle>
          <a:p>
            <a:pPr>
              <a:defRPr/>
            </a:pPr>
            <a:fld id="{2084537F-D7ED-431B-A823-B77413EF658F}" type="slidenum">
              <a:rPr lang="en-GB" altLang="en-US"/>
              <a:pPr>
                <a:defRPr/>
              </a:pPr>
              <a:t>‹#›</a:t>
            </a:fld>
            <a:endParaRPr lang="en-GB" altLang="en-US"/>
          </a:p>
        </p:txBody>
      </p:sp>
    </p:spTree>
    <p:extLst>
      <p:ext uri="{BB962C8B-B14F-4D97-AF65-F5344CB8AC3E}">
        <p14:creationId xmlns:p14="http://schemas.microsoft.com/office/powerpoint/2010/main" val="165630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2"/>
          <p:cNvSpPr>
            <a:spLocks noGrp="1" noChangeArrowheads="1"/>
          </p:cNvSpPr>
          <p:nvPr>
            <p:ph type="dt" sz="half" idx="10"/>
          </p:nvPr>
        </p:nvSpPr>
        <p:spPr>
          <a:ln/>
        </p:spPr>
        <p:txBody>
          <a:bodyPr/>
          <a:lstStyle>
            <a:lvl1pPr>
              <a:defRPr/>
            </a:lvl1pPr>
          </a:lstStyle>
          <a:p>
            <a:pPr>
              <a:defRPr/>
            </a:pPr>
            <a:endParaRPr lang="en-GB"/>
          </a:p>
        </p:txBody>
      </p:sp>
      <p:sp>
        <p:nvSpPr>
          <p:cNvPr id="4"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5" name="Rectangle 34"/>
          <p:cNvSpPr>
            <a:spLocks noGrp="1" noChangeArrowheads="1"/>
          </p:cNvSpPr>
          <p:nvPr>
            <p:ph type="sldNum" sz="quarter" idx="12"/>
          </p:nvPr>
        </p:nvSpPr>
        <p:spPr>
          <a:ln/>
        </p:spPr>
        <p:txBody>
          <a:bodyPr/>
          <a:lstStyle>
            <a:lvl1pPr>
              <a:defRPr/>
            </a:lvl1pPr>
          </a:lstStyle>
          <a:p>
            <a:pPr>
              <a:defRPr/>
            </a:pPr>
            <a:fld id="{FE9CD8CD-67A9-49F9-BB04-1964B9E07FFE}" type="slidenum">
              <a:rPr lang="en-GB" altLang="en-US"/>
              <a:pPr>
                <a:defRPr/>
              </a:pPr>
              <a:t>‹#›</a:t>
            </a:fld>
            <a:endParaRPr lang="en-GB" altLang="en-US"/>
          </a:p>
        </p:txBody>
      </p:sp>
    </p:spTree>
    <p:extLst>
      <p:ext uri="{BB962C8B-B14F-4D97-AF65-F5344CB8AC3E}">
        <p14:creationId xmlns:p14="http://schemas.microsoft.com/office/powerpoint/2010/main" val="325139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2"/>
          <p:cNvSpPr>
            <a:spLocks noGrp="1" noChangeArrowheads="1"/>
          </p:cNvSpPr>
          <p:nvPr>
            <p:ph type="dt" sz="half" idx="10"/>
          </p:nvPr>
        </p:nvSpPr>
        <p:spPr>
          <a:ln/>
        </p:spPr>
        <p:txBody>
          <a:bodyPr/>
          <a:lstStyle>
            <a:lvl1pPr>
              <a:defRPr/>
            </a:lvl1pPr>
          </a:lstStyle>
          <a:p>
            <a:pPr>
              <a:defRPr/>
            </a:pPr>
            <a:endParaRPr lang="en-GB"/>
          </a:p>
        </p:txBody>
      </p:sp>
      <p:sp>
        <p:nvSpPr>
          <p:cNvPr id="3"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4" name="Rectangle 34"/>
          <p:cNvSpPr>
            <a:spLocks noGrp="1" noChangeArrowheads="1"/>
          </p:cNvSpPr>
          <p:nvPr>
            <p:ph type="sldNum" sz="quarter" idx="12"/>
          </p:nvPr>
        </p:nvSpPr>
        <p:spPr>
          <a:ln/>
        </p:spPr>
        <p:txBody>
          <a:bodyPr/>
          <a:lstStyle>
            <a:lvl1pPr>
              <a:defRPr/>
            </a:lvl1pPr>
          </a:lstStyle>
          <a:p>
            <a:pPr>
              <a:defRPr/>
            </a:pPr>
            <a:fld id="{F5994E90-225E-49F3-A081-DDEBA449BD33}" type="slidenum">
              <a:rPr lang="en-GB" altLang="en-US"/>
              <a:pPr>
                <a:defRPr/>
              </a:pPr>
              <a:t>‹#›</a:t>
            </a:fld>
            <a:endParaRPr lang="en-GB" altLang="en-US"/>
          </a:p>
        </p:txBody>
      </p:sp>
    </p:spTree>
    <p:extLst>
      <p:ext uri="{BB962C8B-B14F-4D97-AF65-F5344CB8AC3E}">
        <p14:creationId xmlns:p14="http://schemas.microsoft.com/office/powerpoint/2010/main" val="427824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endParaRPr lang="en-GB"/>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7" name="Rectangle 34"/>
          <p:cNvSpPr>
            <a:spLocks noGrp="1" noChangeArrowheads="1"/>
          </p:cNvSpPr>
          <p:nvPr>
            <p:ph type="sldNum" sz="quarter" idx="12"/>
          </p:nvPr>
        </p:nvSpPr>
        <p:spPr>
          <a:ln/>
        </p:spPr>
        <p:txBody>
          <a:bodyPr/>
          <a:lstStyle>
            <a:lvl1pPr>
              <a:defRPr/>
            </a:lvl1pPr>
          </a:lstStyle>
          <a:p>
            <a:pPr>
              <a:defRPr/>
            </a:pPr>
            <a:fld id="{653E58A9-BD66-4BA5-B6E8-8A0872F37C04}" type="slidenum">
              <a:rPr lang="en-GB" altLang="en-US"/>
              <a:pPr>
                <a:defRPr/>
              </a:pPr>
              <a:t>‹#›</a:t>
            </a:fld>
            <a:endParaRPr lang="en-GB" altLang="en-US"/>
          </a:p>
        </p:txBody>
      </p:sp>
    </p:spTree>
    <p:extLst>
      <p:ext uri="{BB962C8B-B14F-4D97-AF65-F5344CB8AC3E}">
        <p14:creationId xmlns:p14="http://schemas.microsoft.com/office/powerpoint/2010/main" val="3109170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endParaRPr lang="en-GB"/>
          </a:p>
        </p:txBody>
      </p:sp>
      <p:sp>
        <p:nvSpPr>
          <p:cNvPr id="6" name="Rectangle 33"/>
          <p:cNvSpPr>
            <a:spLocks noGrp="1" noChangeArrowheads="1"/>
          </p:cNvSpPr>
          <p:nvPr>
            <p:ph type="ftr" sz="quarter" idx="11"/>
          </p:nvPr>
        </p:nvSpPr>
        <p:spPr>
          <a:ln/>
        </p:spPr>
        <p:txBody>
          <a:bodyPr/>
          <a:lstStyle>
            <a:lvl1pPr>
              <a:defRPr/>
            </a:lvl1pPr>
          </a:lstStyle>
          <a:p>
            <a:pPr>
              <a:defRPr/>
            </a:pPr>
            <a:r>
              <a:rPr lang="en-GB" dirty="0"/>
              <a:t>COB120, Chapter 1</a:t>
            </a:r>
          </a:p>
        </p:txBody>
      </p:sp>
      <p:sp>
        <p:nvSpPr>
          <p:cNvPr id="7" name="Rectangle 34"/>
          <p:cNvSpPr>
            <a:spLocks noGrp="1" noChangeArrowheads="1"/>
          </p:cNvSpPr>
          <p:nvPr>
            <p:ph type="sldNum" sz="quarter" idx="12"/>
          </p:nvPr>
        </p:nvSpPr>
        <p:spPr>
          <a:ln/>
        </p:spPr>
        <p:txBody>
          <a:bodyPr/>
          <a:lstStyle>
            <a:lvl1pPr>
              <a:defRPr/>
            </a:lvl1pPr>
          </a:lstStyle>
          <a:p>
            <a:pPr>
              <a:defRPr/>
            </a:pPr>
            <a:fld id="{9A895756-AA90-4793-A53B-2887125A2AA4}" type="slidenum">
              <a:rPr lang="en-GB" altLang="en-US"/>
              <a:pPr>
                <a:defRPr/>
              </a:pPr>
              <a:t>‹#›</a:t>
            </a:fld>
            <a:endParaRPr lang="en-GB" altLang="en-US"/>
          </a:p>
        </p:txBody>
      </p:sp>
    </p:spTree>
    <p:extLst>
      <p:ext uri="{BB962C8B-B14F-4D97-AF65-F5344CB8AC3E}">
        <p14:creationId xmlns:p14="http://schemas.microsoft.com/office/powerpoint/2010/main" val="24517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002338"/>
            <a:ext cx="9144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 name="Rectangle 32"/>
          <p:cNvSpPr>
            <a:spLocks noGrp="1" noChangeArrowheads="1"/>
          </p:cNvSpPr>
          <p:nvPr>
            <p:ph type="dt" sz="half" idx="2"/>
          </p:nvPr>
        </p:nvSpPr>
        <p:spPr bwMode="auto">
          <a:xfrm>
            <a:off x="1447800" y="6553200"/>
            <a:ext cx="1600200" cy="18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pitchFamily="-111" charset="0"/>
                <a:ea typeface="+mn-ea"/>
                <a:cs typeface="+mn-cs"/>
              </a:defRPr>
            </a:lvl1pPr>
          </a:lstStyle>
          <a:p>
            <a:pPr>
              <a:defRPr/>
            </a:pPr>
            <a:endParaRPr lang="en-GB"/>
          </a:p>
        </p:txBody>
      </p:sp>
      <p:sp>
        <p:nvSpPr>
          <p:cNvPr id="1057" name="Rectangle 33"/>
          <p:cNvSpPr>
            <a:spLocks noGrp="1" noChangeArrowheads="1"/>
          </p:cNvSpPr>
          <p:nvPr>
            <p:ph type="ftr" sz="quarter" idx="3"/>
          </p:nvPr>
        </p:nvSpPr>
        <p:spPr bwMode="auto">
          <a:xfrm>
            <a:off x="762000" y="6172200"/>
            <a:ext cx="571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charset="0"/>
                <a:cs typeface="ＭＳ Ｐゴシック" charset="0"/>
              </a:defRPr>
            </a:lvl1pPr>
          </a:lstStyle>
          <a:p>
            <a:pPr>
              <a:defRPr/>
            </a:pPr>
            <a:r>
              <a:rPr lang="en-GB" dirty="0"/>
              <a:t>COB120, Chapter 1</a:t>
            </a:r>
          </a:p>
        </p:txBody>
      </p:sp>
      <p:sp>
        <p:nvSpPr>
          <p:cNvPr id="1058" name="Rectangle 34"/>
          <p:cNvSpPr>
            <a:spLocks noGrp="1" noChangeArrowheads="1"/>
          </p:cNvSpPr>
          <p:nvPr>
            <p:ph type="sldNum" sz="quarter" idx="4"/>
          </p:nvPr>
        </p:nvSpPr>
        <p:spPr bwMode="auto">
          <a:xfrm>
            <a:off x="762000" y="6553200"/>
            <a:ext cx="609600" cy="190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pitchFamily="34" charset="0"/>
                <a:cs typeface="+mn-cs"/>
              </a:defRPr>
            </a:lvl1pPr>
          </a:lstStyle>
          <a:p>
            <a:pPr>
              <a:defRPr/>
            </a:pPr>
            <a:fld id="{11631FF8-E983-4170-94C2-227ACBA30F16}" type="slidenum">
              <a:rPr lang="en-GB" altLang="en-US"/>
              <a:pPr>
                <a:defRPr/>
              </a:pPr>
              <a:t>‹#›</a:t>
            </a:fld>
            <a:endParaRPr lang="en-GB" altLang="en-US"/>
          </a:p>
        </p:txBody>
      </p:sp>
      <p:sp>
        <p:nvSpPr>
          <p:cNvPr id="1030" name="Rectangle 35"/>
          <p:cNvSpPr>
            <a:spLocks noGrp="1" noChangeArrowheads="1"/>
          </p:cNvSpPr>
          <p:nvPr>
            <p:ph type="title"/>
          </p:nvPr>
        </p:nvSpPr>
        <p:spPr bwMode="auto">
          <a:xfrm>
            <a:off x="762000" y="3048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pic>
        <p:nvPicPr>
          <p:cNvPr id="1031" name="Picture 38"/>
          <p:cNvPicPr>
            <a:picLocks noChangeAspect="1" noChangeArrowheads="1"/>
          </p:cNvPicPr>
          <p:nvPr/>
        </p:nvPicPr>
        <p:blipFill>
          <a:blip r:embed="rId14">
            <a:extLst>
              <a:ext uri="{28A0092B-C50C-407E-A947-70E740481C1C}">
                <a14:useLocalDpi xmlns:a14="http://schemas.microsoft.com/office/drawing/2010/main" val="0"/>
              </a:ext>
            </a:extLst>
          </a:blip>
          <a:srcRect b="83150"/>
          <a:stretch>
            <a:fillRect/>
          </a:stretch>
        </p:blipFill>
        <p:spPr bwMode="auto">
          <a:xfrm>
            <a:off x="0" y="1371600"/>
            <a:ext cx="91440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39"/>
          <p:cNvSpPr>
            <a:spLocks noGrp="1" noChangeArrowheads="1"/>
          </p:cNvSpPr>
          <p:nvPr>
            <p:ph type="body" idx="1"/>
          </p:nvPr>
        </p:nvSpPr>
        <p:spPr bwMode="auto">
          <a:xfrm>
            <a:off x="762000" y="15240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9" name="Picture 2" descr="C:\Users\cohn\Desktop\Final Parisa Slides\Images\lu-logo-proposed.png"/>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r="3226" b="30169"/>
          <a:stretch/>
        </p:blipFill>
        <p:spPr bwMode="auto">
          <a:xfrm>
            <a:off x="6176689" y="6074523"/>
            <a:ext cx="2958352" cy="747152"/>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923"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4" r:id="rId12"/>
  </p:sldLayoutIdLst>
  <p:hf hdr="0" dt="0"/>
  <p:txStyles>
    <p:titleStyle>
      <a:lvl1pPr algn="ctr" rtl="0" eaLnBrk="0" fontAlgn="base" hangingPunct="0">
        <a:spcBef>
          <a:spcPct val="0"/>
        </a:spcBef>
        <a:spcAft>
          <a:spcPct val="0"/>
        </a:spcAft>
        <a:defRPr sz="32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3200" b="1">
          <a:solidFill>
            <a:schemeClr val="tx2"/>
          </a:solidFill>
          <a:latin typeface="Arial" pitchFamily="-111" charset="0"/>
          <a:ea typeface="ＭＳ Ｐゴシック" charset="0"/>
          <a:cs typeface="ＭＳ Ｐゴシック" charset="0"/>
        </a:defRPr>
      </a:lvl2pPr>
      <a:lvl3pPr algn="ctr" rtl="0" eaLnBrk="0" fontAlgn="base" hangingPunct="0">
        <a:spcBef>
          <a:spcPct val="0"/>
        </a:spcBef>
        <a:spcAft>
          <a:spcPct val="0"/>
        </a:spcAft>
        <a:defRPr sz="3200" b="1">
          <a:solidFill>
            <a:schemeClr val="tx2"/>
          </a:solidFill>
          <a:latin typeface="Arial" pitchFamily="-111" charset="0"/>
          <a:ea typeface="ＭＳ Ｐゴシック" charset="0"/>
          <a:cs typeface="ＭＳ Ｐゴシック" charset="0"/>
        </a:defRPr>
      </a:lvl3pPr>
      <a:lvl4pPr algn="ctr" rtl="0" eaLnBrk="0" fontAlgn="base" hangingPunct="0">
        <a:spcBef>
          <a:spcPct val="0"/>
        </a:spcBef>
        <a:spcAft>
          <a:spcPct val="0"/>
        </a:spcAft>
        <a:defRPr sz="3200" b="1">
          <a:solidFill>
            <a:schemeClr val="tx2"/>
          </a:solidFill>
          <a:latin typeface="Arial" pitchFamily="-111" charset="0"/>
          <a:ea typeface="ＭＳ Ｐゴシック" charset="0"/>
          <a:cs typeface="ＭＳ Ｐゴシック" charset="0"/>
        </a:defRPr>
      </a:lvl4pPr>
      <a:lvl5pPr algn="ctr" rtl="0" eaLnBrk="0" fontAlgn="base" hangingPunct="0">
        <a:spcBef>
          <a:spcPct val="0"/>
        </a:spcBef>
        <a:spcAft>
          <a:spcPct val="0"/>
        </a:spcAft>
        <a:defRPr sz="3200" b="1">
          <a:solidFill>
            <a:schemeClr val="tx2"/>
          </a:solidFill>
          <a:latin typeface="Arial" pitchFamily="-111" charset="0"/>
          <a:ea typeface="ＭＳ Ｐゴシック" charset="0"/>
          <a:cs typeface="ＭＳ Ｐゴシック" charset="0"/>
        </a:defRPr>
      </a:lvl5pPr>
      <a:lvl6pPr marL="457200" algn="ctr" rtl="0" fontAlgn="base">
        <a:spcBef>
          <a:spcPct val="0"/>
        </a:spcBef>
        <a:spcAft>
          <a:spcPct val="0"/>
        </a:spcAft>
        <a:defRPr sz="3200" b="1">
          <a:solidFill>
            <a:schemeClr val="tx2"/>
          </a:solidFill>
          <a:latin typeface="Arial" pitchFamily="-111" charset="0"/>
        </a:defRPr>
      </a:lvl6pPr>
      <a:lvl7pPr marL="914400" algn="ctr" rtl="0" fontAlgn="base">
        <a:spcBef>
          <a:spcPct val="0"/>
        </a:spcBef>
        <a:spcAft>
          <a:spcPct val="0"/>
        </a:spcAft>
        <a:defRPr sz="3200" b="1">
          <a:solidFill>
            <a:schemeClr val="tx2"/>
          </a:solidFill>
          <a:latin typeface="Arial" pitchFamily="-111" charset="0"/>
        </a:defRPr>
      </a:lvl7pPr>
      <a:lvl8pPr marL="1371600" algn="ctr" rtl="0" fontAlgn="base">
        <a:spcBef>
          <a:spcPct val="0"/>
        </a:spcBef>
        <a:spcAft>
          <a:spcPct val="0"/>
        </a:spcAft>
        <a:defRPr sz="3200" b="1">
          <a:solidFill>
            <a:schemeClr val="tx2"/>
          </a:solidFill>
          <a:latin typeface="Arial" pitchFamily="-111" charset="0"/>
        </a:defRPr>
      </a:lvl8pPr>
      <a:lvl9pPr marL="1828800" algn="ctr" rtl="0" fontAlgn="base">
        <a:spcBef>
          <a:spcPct val="0"/>
        </a:spcBef>
        <a:spcAft>
          <a:spcPct val="0"/>
        </a:spcAft>
        <a:defRPr sz="3200" b="1">
          <a:solidFill>
            <a:schemeClr val="tx2"/>
          </a:solidFill>
          <a:latin typeface="Arial" pitchFamily="-111" charset="0"/>
        </a:defRPr>
      </a:lvl9pPr>
    </p:titleStyle>
    <p:bodyStyle>
      <a:lvl1pPr marL="342900" indent="-342900" algn="l" rtl="0" eaLnBrk="0" fontAlgn="base" hangingPunct="0">
        <a:spcBef>
          <a:spcPct val="20000"/>
        </a:spcBef>
        <a:spcAft>
          <a:spcPct val="0"/>
        </a:spcAft>
        <a:buClr>
          <a:schemeClr val="hlink"/>
        </a:buClr>
        <a:buSzPct val="100000"/>
        <a:buFont typeface="Wingdings" pitchFamily="2" charset="2"/>
        <a:buChar char="§"/>
        <a:defRPr sz="2200">
          <a:solidFill>
            <a:srgbClr val="33046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hlink"/>
        </a:buClr>
        <a:buSzPct val="100000"/>
        <a:buFont typeface="Wingdings" pitchFamily="2" charset="2"/>
        <a:buChar char="§"/>
        <a:defRPr sz="2000">
          <a:solidFill>
            <a:srgbClr val="330461"/>
          </a:solidFill>
          <a:latin typeface="+mn-lt"/>
          <a:ea typeface="ＭＳ Ｐゴシック" pitchFamily="-111" charset="-128"/>
        </a:defRPr>
      </a:lvl2pPr>
      <a:lvl3pPr marL="1143000" indent="-228600" algn="l" rtl="0" eaLnBrk="0" fontAlgn="base" hangingPunct="0">
        <a:spcBef>
          <a:spcPct val="20000"/>
        </a:spcBef>
        <a:spcAft>
          <a:spcPct val="0"/>
        </a:spcAft>
        <a:buClr>
          <a:schemeClr val="hlink"/>
        </a:buClr>
        <a:buSzPct val="100000"/>
        <a:buFont typeface="Wingdings" pitchFamily="2" charset="2"/>
        <a:buChar char="§"/>
        <a:defRPr>
          <a:solidFill>
            <a:srgbClr val="330461"/>
          </a:solidFill>
          <a:latin typeface="+mn-lt"/>
          <a:ea typeface="ＭＳ Ｐゴシック" pitchFamily="-111" charset="-128"/>
        </a:defRPr>
      </a:lvl3pPr>
      <a:lvl4pPr marL="1600200" indent="-228600" algn="l" rtl="0" eaLnBrk="0" fontAlgn="base" hangingPunct="0">
        <a:spcBef>
          <a:spcPct val="20000"/>
        </a:spcBef>
        <a:spcAft>
          <a:spcPct val="0"/>
        </a:spcAft>
        <a:buClr>
          <a:schemeClr val="hlink"/>
        </a:buClr>
        <a:buFont typeface="Wingdings" pitchFamily="2" charset="2"/>
        <a:buChar char="§"/>
        <a:defRPr sz="1600">
          <a:solidFill>
            <a:srgbClr val="330461"/>
          </a:solidFill>
          <a:latin typeface="+mn-lt"/>
          <a:ea typeface="ＭＳ Ｐゴシック" pitchFamily="-111" charset="-128"/>
        </a:defRPr>
      </a:lvl4pPr>
      <a:lvl5pPr marL="2057400" indent="-228600" algn="l" rtl="0" eaLnBrk="0" fontAlgn="base" hangingPunct="0">
        <a:spcBef>
          <a:spcPct val="20000"/>
        </a:spcBef>
        <a:spcAft>
          <a:spcPct val="0"/>
        </a:spcAft>
        <a:buClr>
          <a:schemeClr val="tx2"/>
        </a:buClr>
        <a:buFont typeface="Wingdings" pitchFamily="2" charset="2"/>
        <a:buChar char="§"/>
        <a:defRPr sz="1400">
          <a:solidFill>
            <a:schemeClr val="tx1"/>
          </a:solidFill>
          <a:latin typeface="+mn-lt"/>
          <a:ea typeface="ＭＳ Ｐゴシック" pitchFamily="-111" charset="-128"/>
        </a:defRPr>
      </a:lvl5pPr>
      <a:lvl6pPr marL="2514600" indent="-228600" algn="l" rtl="0" fontAlgn="base">
        <a:spcBef>
          <a:spcPct val="20000"/>
        </a:spcBef>
        <a:spcAft>
          <a:spcPct val="0"/>
        </a:spcAft>
        <a:buClr>
          <a:schemeClr val="tx2"/>
        </a:buClr>
        <a:buFont typeface="Wingdings" pitchFamily="-111" charset="2"/>
        <a:buChar char="§"/>
        <a:defRPr sz="1400">
          <a:solidFill>
            <a:schemeClr val="tx1"/>
          </a:solidFill>
          <a:latin typeface="+mn-lt"/>
          <a:ea typeface="ＭＳ Ｐゴシック" pitchFamily="-111" charset="-128"/>
        </a:defRPr>
      </a:lvl6pPr>
      <a:lvl7pPr marL="2971800" indent="-228600" algn="l" rtl="0" fontAlgn="base">
        <a:spcBef>
          <a:spcPct val="20000"/>
        </a:spcBef>
        <a:spcAft>
          <a:spcPct val="0"/>
        </a:spcAft>
        <a:buClr>
          <a:schemeClr val="tx2"/>
        </a:buClr>
        <a:buFont typeface="Wingdings" pitchFamily="-111" charset="2"/>
        <a:buChar char="§"/>
        <a:defRPr sz="1400">
          <a:solidFill>
            <a:schemeClr val="tx1"/>
          </a:solidFill>
          <a:latin typeface="+mn-lt"/>
          <a:ea typeface="ＭＳ Ｐゴシック" pitchFamily="-111" charset="-128"/>
        </a:defRPr>
      </a:lvl7pPr>
      <a:lvl8pPr marL="3429000" indent="-228600" algn="l" rtl="0" fontAlgn="base">
        <a:spcBef>
          <a:spcPct val="20000"/>
        </a:spcBef>
        <a:spcAft>
          <a:spcPct val="0"/>
        </a:spcAft>
        <a:buClr>
          <a:schemeClr val="tx2"/>
        </a:buClr>
        <a:buFont typeface="Wingdings" pitchFamily="-111" charset="2"/>
        <a:buChar char="§"/>
        <a:defRPr sz="1400">
          <a:solidFill>
            <a:schemeClr val="tx1"/>
          </a:solidFill>
          <a:latin typeface="+mn-lt"/>
          <a:ea typeface="ＭＳ Ｐゴシック" pitchFamily="-111" charset="-128"/>
        </a:defRPr>
      </a:lvl8pPr>
      <a:lvl9pPr marL="3886200" indent="-228600" algn="l" rtl="0" fontAlgn="base">
        <a:spcBef>
          <a:spcPct val="20000"/>
        </a:spcBef>
        <a:spcAft>
          <a:spcPct val="0"/>
        </a:spcAft>
        <a:buClr>
          <a:schemeClr val="tx2"/>
        </a:buClr>
        <a:buFont typeface="Wingdings" pitchFamily="-111" charset="2"/>
        <a:buChar char="§"/>
        <a:defRPr sz="14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h.fang@lboro.ac.u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ee.stanford.edu/Course/CS22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i.google/educatio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jpe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GB" altLang="en-US" sz="3200" dirty="0">
                <a:ea typeface="ＭＳ Ｐゴシック" pitchFamily="34" charset="-128"/>
              </a:rPr>
              <a:t>CO</a:t>
            </a:r>
            <a:r>
              <a:rPr lang="en-US" altLang="zh-CN" sz="3200" dirty="0">
                <a:ea typeface="ＭＳ Ｐゴシック" pitchFamily="34" charset="-128"/>
              </a:rPr>
              <a:t>P528</a:t>
            </a:r>
            <a:r>
              <a:rPr lang="en-GB" altLang="en-US" sz="3200" dirty="0">
                <a:ea typeface="ＭＳ Ｐゴシック" pitchFamily="34" charset="-128"/>
              </a:rPr>
              <a:t> Applied Machine Learning</a:t>
            </a:r>
          </a:p>
        </p:txBody>
      </p:sp>
      <p:sp>
        <p:nvSpPr>
          <p:cNvPr id="3075" name="Rectangle 3"/>
          <p:cNvSpPr>
            <a:spLocks noGrp="1" noChangeArrowheads="1"/>
          </p:cNvSpPr>
          <p:nvPr>
            <p:ph type="subTitle" idx="1"/>
          </p:nvPr>
        </p:nvSpPr>
        <p:spPr>
          <a:xfrm>
            <a:off x="914400" y="3696182"/>
            <a:ext cx="7391400" cy="1052463"/>
          </a:xfrm>
        </p:spPr>
        <p:txBody>
          <a:bodyPr/>
          <a:lstStyle/>
          <a:p>
            <a:pPr eaLnBrk="1" hangingPunct="1">
              <a:buFont typeface="Wingdings" pitchFamily="2" charset="2"/>
              <a:buNone/>
            </a:pPr>
            <a:r>
              <a:rPr lang="en-GB" altLang="en-US" dirty="0">
                <a:solidFill>
                  <a:schemeClr val="accent4"/>
                </a:solidFill>
                <a:ea typeface="ＭＳ Ｐゴシック" pitchFamily="34" charset="-128"/>
              </a:rPr>
              <a:t>2021-2022, Semester 2</a:t>
            </a:r>
          </a:p>
          <a:p>
            <a:pPr eaLnBrk="1" hangingPunct="1">
              <a:buFont typeface="Wingdings" pitchFamily="2" charset="2"/>
              <a:buNone/>
            </a:pPr>
            <a:r>
              <a:rPr lang="en-GB" altLang="en-US" dirty="0">
                <a:solidFill>
                  <a:schemeClr val="accent4"/>
                </a:solidFill>
                <a:ea typeface="ＭＳ Ｐゴシック" pitchFamily="34" charset="-128"/>
              </a:rPr>
              <a:t>March 2022</a:t>
            </a:r>
          </a:p>
        </p:txBody>
      </p:sp>
    </p:spTree>
  </p:cSld>
  <p:clrMapOvr>
    <a:masterClrMapping/>
  </p:clrMapOvr>
  <mc:AlternateContent xmlns:mc="http://schemas.openxmlformats.org/markup-compatibility/2006" xmlns:p14="http://schemas.microsoft.com/office/powerpoint/2010/main">
    <mc:Choice Requires="p14">
      <p:transition spd="slow" p14:dur="2000" advTm="8768"/>
    </mc:Choice>
    <mc:Fallback xmlns="">
      <p:transition spd="slow" advTm="8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Applied Machine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10</a:t>
            </a:fld>
            <a:endParaRPr lang="en-GB" altLang="en-US"/>
          </a:p>
        </p:txBody>
      </p:sp>
      <p:pic>
        <p:nvPicPr>
          <p:cNvPr id="7" name="Content Placeholder 6" descr="A picture containing different&#10;&#10;Description automatically generated">
            <a:extLst>
              <a:ext uri="{FF2B5EF4-FFF2-40B4-BE49-F238E27FC236}">
                <a16:creationId xmlns:a16="http://schemas.microsoft.com/office/drawing/2014/main" id="{2F0AEF9B-DADF-174A-9386-3205E52E1C25}"/>
              </a:ext>
            </a:extLst>
          </p:cNvPr>
          <p:cNvPicPr>
            <a:picLocks noGrp="1" noChangeAspect="1"/>
          </p:cNvPicPr>
          <p:nvPr>
            <p:ph idx="1"/>
          </p:nvPr>
        </p:nvPicPr>
        <p:blipFill>
          <a:blip r:embed="rId3"/>
          <a:stretch>
            <a:fillRect/>
          </a:stretch>
        </p:blipFill>
        <p:spPr>
          <a:xfrm>
            <a:off x="2287952" y="1431234"/>
            <a:ext cx="4129830" cy="2676939"/>
          </a:xfrm>
        </p:spPr>
      </p:pic>
      <p:sp>
        <p:nvSpPr>
          <p:cNvPr id="3" name="TextBox 2">
            <a:extLst>
              <a:ext uri="{FF2B5EF4-FFF2-40B4-BE49-F238E27FC236}">
                <a16:creationId xmlns:a16="http://schemas.microsoft.com/office/drawing/2014/main" id="{F2DF4737-E579-5A43-8FEB-892CAC1B2648}"/>
              </a:ext>
            </a:extLst>
          </p:cNvPr>
          <p:cNvSpPr txBox="1"/>
          <p:nvPr/>
        </p:nvSpPr>
        <p:spPr>
          <a:xfrm>
            <a:off x="1371600" y="4108173"/>
            <a:ext cx="7116416" cy="1446550"/>
          </a:xfrm>
          <a:prstGeom prst="rect">
            <a:avLst/>
          </a:prstGeom>
          <a:noFill/>
        </p:spPr>
        <p:txBody>
          <a:bodyPr wrap="square" rtlCol="0">
            <a:spAutoFit/>
          </a:bodyPr>
          <a:lstStyle/>
          <a:p>
            <a:r>
              <a:rPr lang="en-GB" dirty="0"/>
              <a:t>An IBM study that autonomously located potential health threats in chest X-rays with a level of accuracy (red) comparable to that of experienced radiologists analysing (blue) and annotating the same images.</a:t>
            </a:r>
            <a:endParaRPr lang="en-US" dirty="0"/>
          </a:p>
        </p:txBody>
      </p:sp>
    </p:spTree>
    <p:extLst>
      <p:ext uri="{BB962C8B-B14F-4D97-AF65-F5344CB8AC3E}">
        <p14:creationId xmlns:p14="http://schemas.microsoft.com/office/powerpoint/2010/main" val="389890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Applied Machine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11</a:t>
            </a:fld>
            <a:endParaRPr lang="en-GB" altLang="en-US"/>
          </a:p>
        </p:txBody>
      </p:sp>
      <p:pic>
        <p:nvPicPr>
          <p:cNvPr id="6" name="Content Placeholder 5" descr="A picture containing text, sky, outdoor, road&#10;&#10;Description automatically generated">
            <a:extLst>
              <a:ext uri="{FF2B5EF4-FFF2-40B4-BE49-F238E27FC236}">
                <a16:creationId xmlns:a16="http://schemas.microsoft.com/office/drawing/2014/main" id="{E88456F2-DA38-FA45-904F-C20541371E43}"/>
              </a:ext>
            </a:extLst>
          </p:cNvPr>
          <p:cNvPicPr>
            <a:picLocks noGrp="1" noChangeAspect="1"/>
          </p:cNvPicPr>
          <p:nvPr>
            <p:ph idx="1"/>
          </p:nvPr>
        </p:nvPicPr>
        <p:blipFill>
          <a:blip r:embed="rId3"/>
          <a:stretch>
            <a:fillRect/>
          </a:stretch>
        </p:blipFill>
        <p:spPr>
          <a:xfrm>
            <a:off x="855133" y="1524000"/>
            <a:ext cx="7586133" cy="4267200"/>
          </a:xfrm>
        </p:spPr>
      </p:pic>
    </p:spTree>
    <p:extLst>
      <p:ext uri="{BB962C8B-B14F-4D97-AF65-F5344CB8AC3E}">
        <p14:creationId xmlns:p14="http://schemas.microsoft.com/office/powerpoint/2010/main" val="18350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Applied Machine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12</a:t>
            </a:fld>
            <a:endParaRPr lang="en-GB" altLang="en-US"/>
          </a:p>
        </p:txBody>
      </p:sp>
      <p:pic>
        <p:nvPicPr>
          <p:cNvPr id="7" name="Content Placeholder 6" descr="Diagram&#10;&#10;Description automatically generated">
            <a:extLst>
              <a:ext uri="{FF2B5EF4-FFF2-40B4-BE49-F238E27FC236}">
                <a16:creationId xmlns:a16="http://schemas.microsoft.com/office/drawing/2014/main" id="{3C1333BC-3C07-4A47-A44D-E76148477148}"/>
              </a:ext>
            </a:extLst>
          </p:cNvPr>
          <p:cNvPicPr>
            <a:picLocks noGrp="1" noChangeAspect="1"/>
          </p:cNvPicPr>
          <p:nvPr>
            <p:ph idx="1"/>
          </p:nvPr>
        </p:nvPicPr>
        <p:blipFill>
          <a:blip r:embed="rId3"/>
          <a:stretch>
            <a:fillRect/>
          </a:stretch>
        </p:blipFill>
        <p:spPr>
          <a:xfrm>
            <a:off x="2423253" y="1524000"/>
            <a:ext cx="4449893" cy="4267200"/>
          </a:xfrm>
        </p:spPr>
      </p:pic>
    </p:spTree>
    <p:extLst>
      <p:ext uri="{BB962C8B-B14F-4D97-AF65-F5344CB8AC3E}">
        <p14:creationId xmlns:p14="http://schemas.microsoft.com/office/powerpoint/2010/main" val="158484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100000"/>
              <a:buFont typeface="Wingdings" pitchFamily="2" charset="2"/>
              <a:buChar char="§"/>
              <a:defRPr sz="2200">
                <a:solidFill>
                  <a:srgbClr val="330461"/>
                </a:solidFill>
                <a:latin typeface="Arial" pitchFamily="34" charset="0"/>
                <a:ea typeface="ＭＳ Ｐゴシック" pitchFamily="34" charset="-128"/>
              </a:defRPr>
            </a:lvl1pPr>
            <a:lvl2pPr marL="742950" indent="-285750" eaLnBrk="0" hangingPunct="0">
              <a:spcBef>
                <a:spcPct val="20000"/>
              </a:spcBef>
              <a:buClr>
                <a:schemeClr val="hlink"/>
              </a:buClr>
              <a:buSzPct val="100000"/>
              <a:buFont typeface="Wingdings" pitchFamily="2" charset="2"/>
              <a:buChar char="§"/>
              <a:defRPr sz="2000">
                <a:solidFill>
                  <a:srgbClr val="330461"/>
                </a:solidFill>
                <a:latin typeface="Arial" pitchFamily="34" charset="0"/>
                <a:ea typeface="ＭＳ Ｐゴシック" pitchFamily="34" charset="-128"/>
              </a:defRPr>
            </a:lvl2pPr>
            <a:lvl3pPr marL="1143000" indent="-228600" eaLnBrk="0" hangingPunct="0">
              <a:spcBef>
                <a:spcPct val="20000"/>
              </a:spcBef>
              <a:buClr>
                <a:schemeClr val="hlink"/>
              </a:buClr>
              <a:buSzPct val="100000"/>
              <a:buFont typeface="Wingdings" pitchFamily="2" charset="2"/>
              <a:buChar char="§"/>
              <a:defRPr>
                <a:solidFill>
                  <a:srgbClr val="330461"/>
                </a:solidFill>
                <a:latin typeface="Arial" pitchFamily="34" charset="0"/>
                <a:ea typeface="ＭＳ Ｐゴシック" pitchFamily="34" charset="-128"/>
              </a:defRPr>
            </a:lvl3pPr>
            <a:lvl4pPr marL="1600200" indent="-228600" eaLnBrk="0" hangingPunct="0">
              <a:spcBef>
                <a:spcPct val="20000"/>
              </a:spcBef>
              <a:buClr>
                <a:schemeClr val="hlink"/>
              </a:buClr>
              <a:buFont typeface="Wingdings" pitchFamily="2" charset="2"/>
              <a:buChar char="§"/>
              <a:defRPr sz="1600">
                <a:solidFill>
                  <a:srgbClr val="330461"/>
                </a:solidFill>
                <a:latin typeface="Arial" pitchFamily="34" charset="0"/>
                <a:ea typeface="ＭＳ Ｐゴシック" pitchFamily="34" charset="-128"/>
              </a:defRPr>
            </a:lvl4pPr>
            <a:lvl5pPr marL="2057400" indent="-228600" eaLnBrk="0" hangingPunct="0">
              <a:spcBef>
                <a:spcPct val="20000"/>
              </a:spcBef>
              <a:buClr>
                <a:schemeClr val="tx2"/>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9pPr>
          </a:lstStyle>
          <a:p>
            <a:pPr>
              <a:spcBef>
                <a:spcPct val="0"/>
              </a:spcBef>
              <a:buClrTx/>
              <a:buSzTx/>
              <a:buFontTx/>
              <a:buNone/>
              <a:defRPr/>
            </a:pPr>
            <a:fld id="{C1B797CC-8A6E-41B5-AED4-C6021C9E8E2B}" type="slidenum">
              <a:rPr lang="en-GB" altLang="en-US" sz="1200" smtClean="0">
                <a:solidFill>
                  <a:schemeClr val="tx1"/>
                </a:solidFill>
              </a:rPr>
              <a:pPr>
                <a:spcBef>
                  <a:spcPct val="0"/>
                </a:spcBef>
                <a:buClrTx/>
                <a:buSzTx/>
                <a:buFontTx/>
                <a:buNone/>
                <a:defRPr/>
              </a:pPr>
              <a:t>13</a:t>
            </a:fld>
            <a:endParaRPr lang="en-GB" altLang="en-US" sz="1200">
              <a:solidFill>
                <a:schemeClr val="tx1"/>
              </a:solidFill>
            </a:endParaRPr>
          </a:p>
        </p:txBody>
      </p:sp>
      <p:sp>
        <p:nvSpPr>
          <p:cNvPr id="2" name="Title 1">
            <a:extLst>
              <a:ext uri="{FF2B5EF4-FFF2-40B4-BE49-F238E27FC236}">
                <a16:creationId xmlns:a16="http://schemas.microsoft.com/office/drawing/2014/main" id="{169A43DA-6340-461F-B9B7-5FAE5F827476}"/>
              </a:ext>
            </a:extLst>
          </p:cNvPr>
          <p:cNvSpPr>
            <a:spLocks noGrp="1"/>
          </p:cNvSpPr>
          <p:nvPr>
            <p:ph type="title"/>
          </p:nvPr>
        </p:nvSpPr>
        <p:spPr/>
        <p:txBody>
          <a:bodyPr/>
          <a:lstStyle/>
          <a:p>
            <a:r>
              <a:rPr lang="en-US" altLang="zh-CN" dirty="0"/>
              <a:t>Machine Learning</a:t>
            </a:r>
            <a:endParaRPr lang="en-GB" dirty="0"/>
          </a:p>
        </p:txBody>
      </p:sp>
      <p:pic>
        <p:nvPicPr>
          <p:cNvPr id="4" name="图片 6">
            <a:extLst>
              <a:ext uri="{FF2B5EF4-FFF2-40B4-BE49-F238E27FC236}">
                <a16:creationId xmlns:a16="http://schemas.microsoft.com/office/drawing/2014/main" id="{86C505E3-F1E1-4457-B174-471D7078B6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558" y="1726221"/>
            <a:ext cx="4556961" cy="417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D24EC37-D061-4ED6-9A7E-6FB74CF6B620}"/>
              </a:ext>
            </a:extLst>
          </p:cNvPr>
          <p:cNvSpPr txBox="1"/>
          <p:nvPr/>
        </p:nvSpPr>
        <p:spPr>
          <a:xfrm>
            <a:off x="5289755" y="2251588"/>
            <a:ext cx="2920181" cy="3477875"/>
          </a:xfrm>
          <a:prstGeom prst="rect">
            <a:avLst/>
          </a:prstGeom>
          <a:noFill/>
        </p:spPr>
        <p:txBody>
          <a:bodyPr wrap="square" rtlCol="0">
            <a:spAutoFit/>
          </a:bodyPr>
          <a:lstStyle/>
          <a:p>
            <a:r>
              <a:rPr lang="en-GB" dirty="0"/>
              <a:t>Black-box perspective of ML:</a:t>
            </a:r>
          </a:p>
          <a:p>
            <a:endParaRPr lang="en-GB" dirty="0"/>
          </a:p>
          <a:p>
            <a:r>
              <a:rPr lang="en-GB" dirty="0"/>
              <a:t>A function learned by a computer/cluster that maps input observations to output predictions.</a:t>
            </a:r>
          </a:p>
          <a:p>
            <a:endParaRPr lang="en-GB" dirty="0"/>
          </a:p>
          <a:p>
            <a:endParaRPr lang="en-GB" dirty="0"/>
          </a:p>
        </p:txBody>
      </p:sp>
    </p:spTree>
    <p:extLst>
      <p:ext uri="{BB962C8B-B14F-4D97-AF65-F5344CB8AC3E}">
        <p14:creationId xmlns:p14="http://schemas.microsoft.com/office/powerpoint/2010/main" val="233306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100000"/>
              <a:buFont typeface="Wingdings" pitchFamily="2" charset="2"/>
              <a:buChar char="§"/>
              <a:defRPr sz="2200">
                <a:solidFill>
                  <a:srgbClr val="330461"/>
                </a:solidFill>
                <a:latin typeface="Arial" pitchFamily="34" charset="0"/>
                <a:ea typeface="ＭＳ Ｐゴシック" pitchFamily="34" charset="-128"/>
              </a:defRPr>
            </a:lvl1pPr>
            <a:lvl2pPr marL="742950" indent="-285750" eaLnBrk="0" hangingPunct="0">
              <a:spcBef>
                <a:spcPct val="20000"/>
              </a:spcBef>
              <a:buClr>
                <a:schemeClr val="hlink"/>
              </a:buClr>
              <a:buSzPct val="100000"/>
              <a:buFont typeface="Wingdings" pitchFamily="2" charset="2"/>
              <a:buChar char="§"/>
              <a:defRPr sz="2000">
                <a:solidFill>
                  <a:srgbClr val="330461"/>
                </a:solidFill>
                <a:latin typeface="Arial" pitchFamily="34" charset="0"/>
                <a:ea typeface="ＭＳ Ｐゴシック" pitchFamily="34" charset="-128"/>
              </a:defRPr>
            </a:lvl2pPr>
            <a:lvl3pPr marL="1143000" indent="-228600" eaLnBrk="0" hangingPunct="0">
              <a:spcBef>
                <a:spcPct val="20000"/>
              </a:spcBef>
              <a:buClr>
                <a:schemeClr val="hlink"/>
              </a:buClr>
              <a:buSzPct val="100000"/>
              <a:buFont typeface="Wingdings" pitchFamily="2" charset="2"/>
              <a:buChar char="§"/>
              <a:defRPr>
                <a:solidFill>
                  <a:srgbClr val="330461"/>
                </a:solidFill>
                <a:latin typeface="Arial" pitchFamily="34" charset="0"/>
                <a:ea typeface="ＭＳ Ｐゴシック" pitchFamily="34" charset="-128"/>
              </a:defRPr>
            </a:lvl3pPr>
            <a:lvl4pPr marL="1600200" indent="-228600" eaLnBrk="0" hangingPunct="0">
              <a:spcBef>
                <a:spcPct val="20000"/>
              </a:spcBef>
              <a:buClr>
                <a:schemeClr val="hlink"/>
              </a:buClr>
              <a:buFont typeface="Wingdings" pitchFamily="2" charset="2"/>
              <a:buChar char="§"/>
              <a:defRPr sz="1600">
                <a:solidFill>
                  <a:srgbClr val="330461"/>
                </a:solidFill>
                <a:latin typeface="Arial" pitchFamily="34" charset="0"/>
                <a:ea typeface="ＭＳ Ｐゴシック" pitchFamily="34" charset="-128"/>
              </a:defRPr>
            </a:lvl4pPr>
            <a:lvl5pPr marL="2057400" indent="-228600" eaLnBrk="0" hangingPunct="0">
              <a:spcBef>
                <a:spcPct val="20000"/>
              </a:spcBef>
              <a:buClr>
                <a:schemeClr val="tx2"/>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9pPr>
          </a:lstStyle>
          <a:p>
            <a:pPr>
              <a:spcBef>
                <a:spcPct val="0"/>
              </a:spcBef>
              <a:buClrTx/>
              <a:buSzTx/>
              <a:buFontTx/>
              <a:buNone/>
              <a:defRPr/>
            </a:pPr>
            <a:fld id="{C1B797CC-8A6E-41B5-AED4-C6021C9E8E2B}" type="slidenum">
              <a:rPr lang="en-GB" altLang="en-US" sz="1200" smtClean="0">
                <a:solidFill>
                  <a:schemeClr val="tx1"/>
                </a:solidFill>
              </a:rPr>
              <a:pPr>
                <a:spcBef>
                  <a:spcPct val="0"/>
                </a:spcBef>
                <a:buClrTx/>
                <a:buSzTx/>
                <a:buFontTx/>
                <a:buNone/>
                <a:defRPr/>
              </a:pPr>
              <a:t>14</a:t>
            </a:fld>
            <a:endParaRPr lang="en-GB" altLang="en-US" sz="1200">
              <a:solidFill>
                <a:schemeClr val="tx1"/>
              </a:solidFill>
            </a:endParaRPr>
          </a:p>
        </p:txBody>
      </p:sp>
      <p:sp>
        <p:nvSpPr>
          <p:cNvPr id="6148" name="Rectangle 4"/>
          <p:cNvSpPr>
            <a:spLocks noGrp="1" noChangeArrowheads="1"/>
          </p:cNvSpPr>
          <p:nvPr>
            <p:ph type="title"/>
          </p:nvPr>
        </p:nvSpPr>
        <p:spPr/>
        <p:txBody>
          <a:bodyPr/>
          <a:lstStyle/>
          <a:p>
            <a:pPr eaLnBrk="1" hangingPunct="1"/>
            <a:r>
              <a:rPr lang="en-GB" altLang="en-US" dirty="0"/>
              <a:t>Definition</a:t>
            </a:r>
          </a:p>
        </p:txBody>
      </p:sp>
      <p:sp>
        <p:nvSpPr>
          <p:cNvPr id="4" name="内容占位符 2">
            <a:extLst>
              <a:ext uri="{FF2B5EF4-FFF2-40B4-BE49-F238E27FC236}">
                <a16:creationId xmlns:a16="http://schemas.microsoft.com/office/drawing/2014/main" id="{4F7ADDD6-727A-441D-9DAA-384ACF602916}"/>
              </a:ext>
            </a:extLst>
          </p:cNvPr>
          <p:cNvSpPr>
            <a:spLocks noGrp="1"/>
          </p:cNvSpPr>
          <p:nvPr>
            <p:ph idx="1"/>
          </p:nvPr>
        </p:nvSpPr>
        <p:spPr>
          <a:xfrm>
            <a:off x="898908" y="1744444"/>
            <a:ext cx="7772400" cy="4129582"/>
          </a:xfrm>
        </p:spPr>
        <p:txBody>
          <a:bodyPr>
            <a:normAutofit fontScale="92500" lnSpcReduction="20000"/>
          </a:bodyPr>
          <a:lstStyle/>
          <a:p>
            <a:pPr>
              <a:defRPr/>
            </a:pPr>
            <a:r>
              <a:rPr lang="en-US" altLang="zh-CN" sz="2400" dirty="0"/>
              <a:t>Machine Learning seeks to develop </a:t>
            </a:r>
            <a:r>
              <a:rPr lang="en-US" altLang="zh-CN" sz="2400" dirty="0">
                <a:solidFill>
                  <a:srgbClr val="FF0000"/>
                </a:solidFill>
              </a:rPr>
              <a:t>theories</a:t>
            </a:r>
            <a:r>
              <a:rPr lang="en-US" altLang="zh-CN" sz="2400" dirty="0"/>
              <a:t> and </a:t>
            </a:r>
            <a:r>
              <a:rPr lang="en-US" altLang="zh-CN" sz="2400" dirty="0">
                <a:solidFill>
                  <a:srgbClr val="FF0000"/>
                </a:solidFill>
              </a:rPr>
              <a:t>computer systems </a:t>
            </a:r>
            <a:r>
              <a:rPr lang="en-US" altLang="zh-CN" sz="2400" dirty="0"/>
              <a:t>for</a:t>
            </a:r>
          </a:p>
          <a:p>
            <a:pPr lvl="1">
              <a:defRPr/>
            </a:pPr>
            <a:r>
              <a:rPr lang="en-US" altLang="zh-CN" sz="2000" b="1" dirty="0"/>
              <a:t>representing;</a:t>
            </a:r>
          </a:p>
          <a:p>
            <a:pPr lvl="1">
              <a:defRPr/>
            </a:pPr>
            <a:r>
              <a:rPr lang="en-US" altLang="zh-CN" sz="2000" b="1" dirty="0"/>
              <a:t>classifying, clustering, recognizing, organizing;</a:t>
            </a:r>
          </a:p>
          <a:p>
            <a:pPr lvl="1">
              <a:defRPr/>
            </a:pPr>
            <a:r>
              <a:rPr lang="en-US" altLang="zh-CN" sz="2000" b="1" dirty="0"/>
              <a:t>reasoning under uncertainty;</a:t>
            </a:r>
          </a:p>
          <a:p>
            <a:pPr lvl="1">
              <a:defRPr/>
            </a:pPr>
            <a:r>
              <a:rPr lang="en-US" altLang="zh-CN" sz="2000" b="1" dirty="0"/>
              <a:t>predicting;</a:t>
            </a:r>
          </a:p>
          <a:p>
            <a:pPr marL="457200" lvl="1" indent="0">
              <a:buNone/>
              <a:defRPr/>
            </a:pPr>
            <a:r>
              <a:rPr lang="en-US" altLang="zh-CN" sz="2000" b="1" dirty="0"/>
              <a:t>Under complex, real-world data, based on the </a:t>
            </a:r>
            <a:r>
              <a:rPr lang="en-US" altLang="zh-CN" sz="2000" b="1" dirty="0">
                <a:solidFill>
                  <a:srgbClr val="FF0000"/>
                </a:solidFill>
              </a:rPr>
              <a:t>system's own experience with data</a:t>
            </a:r>
            <a:r>
              <a:rPr lang="en-US" altLang="zh-CN" sz="2000" b="1" dirty="0"/>
              <a:t>, and (hopefully) under a </a:t>
            </a:r>
            <a:r>
              <a:rPr lang="en-US" altLang="zh-CN" sz="2000" b="1" dirty="0">
                <a:solidFill>
                  <a:srgbClr val="FF0000"/>
                </a:solidFill>
              </a:rPr>
              <a:t>unified model or mathematical framework</a:t>
            </a:r>
            <a:r>
              <a:rPr lang="en-US" altLang="zh-CN" sz="2000" b="1" dirty="0"/>
              <a:t>, that</a:t>
            </a:r>
          </a:p>
          <a:p>
            <a:pPr lvl="2">
              <a:defRPr/>
            </a:pPr>
            <a:r>
              <a:rPr lang="en-US" altLang="zh-CN" sz="1800" b="1" dirty="0"/>
              <a:t>can be formally characterized and analyzed</a:t>
            </a:r>
          </a:p>
          <a:p>
            <a:pPr lvl="2">
              <a:defRPr/>
            </a:pPr>
            <a:r>
              <a:rPr lang="en-US" altLang="zh-CN" sz="1800" b="1" dirty="0"/>
              <a:t>can consider human prior knowledge</a:t>
            </a:r>
          </a:p>
          <a:p>
            <a:pPr lvl="2">
              <a:defRPr/>
            </a:pPr>
            <a:r>
              <a:rPr lang="en-US" altLang="zh-CN" sz="1800" b="1" dirty="0"/>
              <a:t>can generalize and adapt across data and domains</a:t>
            </a:r>
          </a:p>
          <a:p>
            <a:pPr lvl="2">
              <a:defRPr/>
            </a:pPr>
            <a:r>
              <a:rPr lang="en-US" altLang="zh-CN" sz="1800" b="1" dirty="0"/>
              <a:t>can operate automatically and autonomously</a:t>
            </a:r>
          </a:p>
          <a:p>
            <a:pPr lvl="2">
              <a:defRPr/>
            </a:pPr>
            <a:r>
              <a:rPr lang="en-US" altLang="zh-CN" sz="1800" b="1" dirty="0"/>
              <a:t>and can be interpreted and perceived by human</a:t>
            </a:r>
            <a:endParaRPr lang="zh-CN" altLang="en-US" sz="1800" dirty="0"/>
          </a:p>
          <a:p>
            <a:endParaRPr lang="zh-CN" altLang="en-US" sz="3200" dirty="0"/>
          </a:p>
        </p:txBody>
      </p:sp>
    </p:spTree>
    <p:extLst>
      <p:ext uri="{BB962C8B-B14F-4D97-AF65-F5344CB8AC3E}">
        <p14:creationId xmlns:p14="http://schemas.microsoft.com/office/powerpoint/2010/main" val="244835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Machine Learning vs. Artificial Intelligence</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15</a:t>
            </a:fld>
            <a:endParaRPr lang="en-GB" altLang="en-US"/>
          </a:p>
        </p:txBody>
      </p:sp>
      <p:pic>
        <p:nvPicPr>
          <p:cNvPr id="4" name="图片 1">
            <a:extLst>
              <a:ext uri="{FF2B5EF4-FFF2-40B4-BE49-F238E27FC236}">
                <a16:creationId xmlns:a16="http://schemas.microsoft.com/office/drawing/2014/main" id="{576B31D7-8098-4772-83C0-5BBCDA51B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252" y="1471450"/>
            <a:ext cx="7743496" cy="4424854"/>
          </a:xfrm>
          <a:prstGeom prst="rect">
            <a:avLst/>
          </a:prstGeom>
        </p:spPr>
      </p:pic>
    </p:spTree>
    <p:extLst>
      <p:ext uri="{BB962C8B-B14F-4D97-AF65-F5344CB8AC3E}">
        <p14:creationId xmlns:p14="http://schemas.microsoft.com/office/powerpoint/2010/main" val="1839188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Machine Learning vs. Data Mining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16</a:t>
            </a:fld>
            <a:endParaRPr lang="en-GB" altLang="en-US"/>
          </a:p>
        </p:txBody>
      </p:sp>
      <p:sp>
        <p:nvSpPr>
          <p:cNvPr id="3" name="Rectangle 2">
            <a:extLst>
              <a:ext uri="{FF2B5EF4-FFF2-40B4-BE49-F238E27FC236}">
                <a16:creationId xmlns:a16="http://schemas.microsoft.com/office/drawing/2014/main" id="{ECBC1623-F2D6-482C-908B-5E0BC27DBFAC}"/>
              </a:ext>
            </a:extLst>
          </p:cNvPr>
          <p:cNvSpPr/>
          <p:nvPr/>
        </p:nvSpPr>
        <p:spPr>
          <a:xfrm>
            <a:off x="594192" y="1521394"/>
            <a:ext cx="7645917" cy="4493538"/>
          </a:xfrm>
          <a:prstGeom prst="rect">
            <a:avLst/>
          </a:prstGeom>
        </p:spPr>
        <p:txBody>
          <a:bodyPr wrap="square">
            <a:spAutoFit/>
          </a:bodyPr>
          <a:lstStyle/>
          <a:p>
            <a:r>
              <a:rPr lang="en-GB" dirty="0"/>
              <a:t>Machine Learning:</a:t>
            </a:r>
          </a:p>
          <a:p>
            <a:pPr marL="342900" indent="-342900">
              <a:buFont typeface="Arial" panose="020B0604020202020204" pitchFamily="34" charset="0"/>
              <a:buChar char="•"/>
            </a:pPr>
            <a:r>
              <a:rPr lang="en-GB" dirty="0"/>
              <a:t>Ultimate goal is to achieve strong AI</a:t>
            </a:r>
          </a:p>
          <a:p>
            <a:pPr marL="342900" indent="-342900">
              <a:buFont typeface="Arial" panose="020B0604020202020204" pitchFamily="34" charset="0"/>
              <a:buChar char="•"/>
            </a:pPr>
            <a:r>
              <a:rPr lang="en-GB" dirty="0"/>
              <a:t>Focus on algorithm design</a:t>
            </a:r>
          </a:p>
          <a:p>
            <a:pPr marL="342900" indent="-342900">
              <a:buFont typeface="Arial" panose="020B0604020202020204" pitchFamily="34" charset="0"/>
              <a:buChar char="•"/>
            </a:pPr>
            <a:r>
              <a:rPr lang="en-GB" dirty="0"/>
              <a:t>Machine centric (Machine will find patterns and learn)</a:t>
            </a:r>
          </a:p>
          <a:p>
            <a:pPr marL="342900" indent="-342900">
              <a:buFont typeface="Arial" panose="020B0604020202020204" pitchFamily="34" charset="0"/>
              <a:buChar char="•"/>
            </a:pPr>
            <a:endParaRPr lang="en-GB" dirty="0"/>
          </a:p>
          <a:p>
            <a:r>
              <a:rPr lang="en-GB" dirty="0"/>
              <a:t>Data Mining:</a:t>
            </a:r>
          </a:p>
          <a:p>
            <a:r>
              <a:rPr lang="en-GB" dirty="0"/>
              <a:t>It involves a systematic hunt for nuggets of actionable intelligence in the existing data available.</a:t>
            </a:r>
          </a:p>
          <a:p>
            <a:pPr marL="342900" indent="-342900">
              <a:buFont typeface="Arial" panose="020B0604020202020204" pitchFamily="34" charset="0"/>
              <a:buChar char="•"/>
            </a:pPr>
            <a:r>
              <a:rPr lang="en-GB" dirty="0"/>
              <a:t>Ultimate goal is to efficiently use data for knowledge discovery.</a:t>
            </a:r>
          </a:p>
          <a:p>
            <a:pPr marL="342900" indent="-342900">
              <a:buFont typeface="Arial" panose="020B0604020202020204" pitchFamily="34" charset="0"/>
              <a:buChar char="•"/>
            </a:pPr>
            <a:r>
              <a:rPr lang="en-GB" dirty="0"/>
              <a:t>Focus on the knowledge extracted from data</a:t>
            </a:r>
          </a:p>
          <a:p>
            <a:pPr marL="342900" indent="-342900">
              <a:buFont typeface="Arial" panose="020B0604020202020204" pitchFamily="34" charset="0"/>
              <a:buChar char="•"/>
            </a:pPr>
            <a:r>
              <a:rPr lang="en-GB" dirty="0"/>
              <a:t>Human centric (use ML method as supporting tools)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01511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a:xfrm>
            <a:off x="762000" y="304800"/>
            <a:ext cx="7772400" cy="990600"/>
          </a:xfrm>
        </p:spPr>
        <p:txBody>
          <a:bodyPr wrap="square" anchor="ctr">
            <a:normAutofit/>
          </a:bodyPr>
          <a:lstStyle/>
          <a:p>
            <a:r>
              <a:rPr lang="en-GB" dirty="0"/>
              <a:t>Types of Machine Learning</a:t>
            </a:r>
          </a:p>
        </p:txBody>
      </p:sp>
      <p:pic>
        <p:nvPicPr>
          <p:cNvPr id="7" name="Picture 6">
            <a:extLst>
              <a:ext uri="{FF2B5EF4-FFF2-40B4-BE49-F238E27FC236}">
                <a16:creationId xmlns:a16="http://schemas.microsoft.com/office/drawing/2014/main" id="{EFD8480C-CD81-43FF-A66B-D02F0FD278C2}"/>
              </a:ext>
            </a:extLst>
          </p:cNvPr>
          <p:cNvPicPr>
            <a:picLocks noChangeAspect="1"/>
          </p:cNvPicPr>
          <p:nvPr/>
        </p:nvPicPr>
        <p:blipFill>
          <a:blip r:embed="rId3"/>
          <a:stretch>
            <a:fillRect/>
          </a:stretch>
        </p:blipFill>
        <p:spPr>
          <a:xfrm>
            <a:off x="963706" y="1487378"/>
            <a:ext cx="6351494" cy="3001079"/>
          </a:xfrm>
          <a:prstGeom prst="rect">
            <a:avLst/>
          </a:prstGeom>
          <a:noFill/>
        </p:spPr>
      </p:pic>
      <p:sp>
        <p:nvSpPr>
          <p:cNvPr id="12" name="Content Placeholder 3">
            <a:extLst>
              <a:ext uri="{FF2B5EF4-FFF2-40B4-BE49-F238E27FC236}">
                <a16:creationId xmlns:a16="http://schemas.microsoft.com/office/drawing/2014/main" id="{B13471A0-4EC4-48E7-8FEC-B57EE01D53DF}"/>
              </a:ext>
            </a:extLst>
          </p:cNvPr>
          <p:cNvSpPr>
            <a:spLocks noGrp="1"/>
          </p:cNvSpPr>
          <p:nvPr>
            <p:ph sz="half" idx="2"/>
          </p:nvPr>
        </p:nvSpPr>
        <p:spPr>
          <a:xfrm>
            <a:off x="1066800" y="4488457"/>
            <a:ext cx="6757554" cy="1281546"/>
          </a:xfrm>
        </p:spPr>
        <p:txBody>
          <a:bodyPr/>
          <a:lstStyle/>
          <a:p>
            <a:r>
              <a:rPr lang="en-US" sz="2000" dirty="0"/>
              <a:t>Semi-supervised learning</a:t>
            </a:r>
          </a:p>
          <a:p>
            <a:r>
              <a:rPr lang="en-US" sz="2000" dirty="0"/>
              <a:t>Self-supervised learning</a:t>
            </a:r>
          </a:p>
          <a:p>
            <a:r>
              <a:rPr lang="en-US" sz="2000" dirty="0"/>
              <a:t>Weakly-supervised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a:xfrm>
            <a:off x="762000" y="6553200"/>
            <a:ext cx="609600" cy="190500"/>
          </a:xfrm>
        </p:spPr>
        <p:txBody>
          <a:bodyPr wrap="square" anchor="t">
            <a:normAutofit/>
          </a:bodyPr>
          <a:lstStyle/>
          <a:p>
            <a:pPr>
              <a:lnSpc>
                <a:spcPct val="90000"/>
              </a:lnSpc>
              <a:spcAft>
                <a:spcPts val="600"/>
              </a:spcAft>
              <a:defRPr/>
            </a:pPr>
            <a:fld id="{91FED3F5-64EA-4060-BA79-D7160E2650E4}" type="slidenum">
              <a:rPr lang="en-GB" altLang="en-US" sz="700" smtClean="0"/>
              <a:pPr>
                <a:lnSpc>
                  <a:spcPct val="90000"/>
                </a:lnSpc>
                <a:spcAft>
                  <a:spcPts val="600"/>
                </a:spcAft>
                <a:defRPr/>
              </a:pPr>
              <a:t>17</a:t>
            </a:fld>
            <a:endParaRPr lang="en-GB" altLang="en-US" sz="700"/>
          </a:p>
        </p:txBody>
      </p:sp>
    </p:spTree>
    <p:extLst>
      <p:ext uri="{BB962C8B-B14F-4D97-AF65-F5344CB8AC3E}">
        <p14:creationId xmlns:p14="http://schemas.microsoft.com/office/powerpoint/2010/main" val="81208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Supervised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18</a:t>
            </a:fld>
            <a:endParaRPr lang="en-GB" altLang="en-US"/>
          </a:p>
        </p:txBody>
      </p:sp>
      <p:pic>
        <p:nvPicPr>
          <p:cNvPr id="3" name="Picture 2">
            <a:extLst>
              <a:ext uri="{FF2B5EF4-FFF2-40B4-BE49-F238E27FC236}">
                <a16:creationId xmlns:a16="http://schemas.microsoft.com/office/drawing/2014/main" id="{169F5E9D-C7B3-481E-8519-E0C4A938404D}"/>
              </a:ext>
            </a:extLst>
          </p:cNvPr>
          <p:cNvPicPr>
            <a:picLocks noChangeAspect="1"/>
          </p:cNvPicPr>
          <p:nvPr/>
        </p:nvPicPr>
        <p:blipFill>
          <a:blip r:embed="rId3"/>
          <a:stretch>
            <a:fillRect/>
          </a:stretch>
        </p:blipFill>
        <p:spPr>
          <a:xfrm>
            <a:off x="3010239" y="1647713"/>
            <a:ext cx="5945584" cy="3956981"/>
          </a:xfrm>
          <a:prstGeom prst="rect">
            <a:avLst/>
          </a:prstGeom>
        </p:spPr>
      </p:pic>
      <p:sp>
        <p:nvSpPr>
          <p:cNvPr id="4" name="Rectangle 3">
            <a:extLst>
              <a:ext uri="{FF2B5EF4-FFF2-40B4-BE49-F238E27FC236}">
                <a16:creationId xmlns:a16="http://schemas.microsoft.com/office/drawing/2014/main" id="{C308379B-DC5C-4586-B980-E01874393900}"/>
              </a:ext>
            </a:extLst>
          </p:cNvPr>
          <p:cNvSpPr/>
          <p:nvPr/>
        </p:nvSpPr>
        <p:spPr>
          <a:xfrm>
            <a:off x="188177" y="2195043"/>
            <a:ext cx="3385340" cy="2862322"/>
          </a:xfrm>
          <a:prstGeom prst="rect">
            <a:avLst/>
          </a:prstGeom>
        </p:spPr>
        <p:txBody>
          <a:bodyPr wrap="square">
            <a:spAutoFit/>
          </a:bodyPr>
          <a:lstStyle/>
          <a:p>
            <a:r>
              <a:rPr lang="en-GB" sz="2000" b="1" dirty="0">
                <a:solidFill>
                  <a:srgbClr val="330461"/>
                </a:solidFill>
                <a:latin typeface="+mn-lt"/>
                <a:ea typeface="ＭＳ Ｐゴシック" charset="0"/>
              </a:rPr>
              <a:t>Supervised learning </a:t>
            </a:r>
            <a:r>
              <a:rPr lang="en-GB" sz="2000" dirty="0">
                <a:solidFill>
                  <a:srgbClr val="330461"/>
                </a:solidFill>
                <a:latin typeface="+mn-lt"/>
                <a:ea typeface="ＭＳ Ｐゴシック" charset="0"/>
              </a:rPr>
              <a:t>is learning a function that maps an input to an output based on example input-output pairs. It infers a function from labelled training data consisting of a set of training examples.</a:t>
            </a:r>
          </a:p>
        </p:txBody>
      </p:sp>
    </p:spTree>
    <p:extLst>
      <p:ext uri="{BB962C8B-B14F-4D97-AF65-F5344CB8AC3E}">
        <p14:creationId xmlns:p14="http://schemas.microsoft.com/office/powerpoint/2010/main" val="139374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A87B-5EC2-4C59-A1C4-6DB02463889E}"/>
              </a:ext>
            </a:extLst>
          </p:cNvPr>
          <p:cNvSpPr>
            <a:spLocks noGrp="1"/>
          </p:cNvSpPr>
          <p:nvPr>
            <p:ph type="title"/>
          </p:nvPr>
        </p:nvSpPr>
        <p:spPr/>
        <p:txBody>
          <a:bodyPr/>
          <a:lstStyle/>
          <a:p>
            <a:r>
              <a:rPr lang="en-GB" dirty="0"/>
              <a:t>Can you name some of the algorithms?</a:t>
            </a:r>
          </a:p>
        </p:txBody>
      </p:sp>
      <p:sp>
        <p:nvSpPr>
          <p:cNvPr id="3" name="Content Placeholder 2">
            <a:extLst>
              <a:ext uri="{FF2B5EF4-FFF2-40B4-BE49-F238E27FC236}">
                <a16:creationId xmlns:a16="http://schemas.microsoft.com/office/drawing/2014/main" id="{6D1B163A-C232-457F-9753-241BB08CD00C}"/>
              </a:ext>
            </a:extLst>
          </p:cNvPr>
          <p:cNvSpPr>
            <a:spLocks noGrp="1"/>
          </p:cNvSpPr>
          <p:nvPr>
            <p:ph idx="1"/>
          </p:nvPr>
        </p:nvSpPr>
        <p:spPr>
          <a:xfrm>
            <a:off x="869841" y="1610089"/>
            <a:ext cx="6143297" cy="4347214"/>
          </a:xfrm>
        </p:spPr>
        <p:txBody>
          <a:bodyPr/>
          <a:lstStyle/>
          <a:p>
            <a:r>
              <a:rPr lang="en-US" altLang="zh-CN" sz="1800" dirty="0"/>
              <a:t>Logistic regression</a:t>
            </a:r>
            <a:endParaRPr lang="en-GB" sz="1800" dirty="0"/>
          </a:p>
          <a:p>
            <a:r>
              <a:rPr lang="en-GB" sz="1800" dirty="0"/>
              <a:t>Naïve Bayes</a:t>
            </a:r>
          </a:p>
          <a:p>
            <a:r>
              <a:rPr lang="en-GB" sz="1800" dirty="0" err="1"/>
              <a:t>kNN</a:t>
            </a:r>
            <a:endParaRPr lang="en-GB" sz="1800" dirty="0"/>
          </a:p>
          <a:p>
            <a:r>
              <a:rPr lang="en-GB" sz="1800" dirty="0"/>
              <a:t>Decision Tree</a:t>
            </a:r>
          </a:p>
          <a:p>
            <a:r>
              <a:rPr lang="en-US" altLang="zh-CN" sz="1800" dirty="0"/>
              <a:t>Random Forest</a:t>
            </a:r>
            <a:endParaRPr lang="en-GB" sz="1800" dirty="0"/>
          </a:p>
          <a:p>
            <a:r>
              <a:rPr lang="en-GB" sz="1800" dirty="0"/>
              <a:t>SVM</a:t>
            </a:r>
          </a:p>
          <a:p>
            <a:r>
              <a:rPr lang="en-GB" sz="1800" dirty="0"/>
              <a:t>AdaBoost</a:t>
            </a:r>
          </a:p>
          <a:p>
            <a:r>
              <a:rPr lang="en-GB" sz="1800" dirty="0" err="1"/>
              <a:t>xgBoost</a:t>
            </a:r>
            <a:endParaRPr lang="en-GB" sz="1800" dirty="0"/>
          </a:p>
          <a:p>
            <a:r>
              <a:rPr lang="en-GB" sz="1800" dirty="0"/>
              <a:t>MLP Neural Network</a:t>
            </a:r>
          </a:p>
          <a:p>
            <a:r>
              <a:rPr lang="en-GB" sz="1800" dirty="0"/>
              <a:t>Convolutional Neural Network</a:t>
            </a:r>
          </a:p>
          <a:p>
            <a:r>
              <a:rPr lang="en-GB" sz="1800" dirty="0"/>
              <a:t>…</a:t>
            </a:r>
          </a:p>
          <a:p>
            <a:endParaRPr lang="en-GB" dirty="0"/>
          </a:p>
          <a:p>
            <a:endParaRPr lang="en-GB" dirty="0"/>
          </a:p>
        </p:txBody>
      </p:sp>
      <p:sp>
        <p:nvSpPr>
          <p:cNvPr id="5" name="Slide Number Placeholder 4">
            <a:extLst>
              <a:ext uri="{FF2B5EF4-FFF2-40B4-BE49-F238E27FC236}">
                <a16:creationId xmlns:a16="http://schemas.microsoft.com/office/drawing/2014/main" id="{88AC94A4-1596-4A18-BA38-2C7E168F6E28}"/>
              </a:ext>
            </a:extLst>
          </p:cNvPr>
          <p:cNvSpPr>
            <a:spLocks noGrp="1"/>
          </p:cNvSpPr>
          <p:nvPr>
            <p:ph type="sldNum" sz="quarter" idx="12"/>
          </p:nvPr>
        </p:nvSpPr>
        <p:spPr/>
        <p:txBody>
          <a:bodyPr/>
          <a:lstStyle/>
          <a:p>
            <a:pPr>
              <a:defRPr/>
            </a:pPr>
            <a:fld id="{91FED3F5-64EA-4060-BA79-D7160E2650E4}" type="slidenum">
              <a:rPr lang="en-GB" altLang="en-US" smtClean="0"/>
              <a:pPr>
                <a:defRPr/>
              </a:pPr>
              <a:t>19</a:t>
            </a:fld>
            <a:endParaRPr lang="en-GB" altLang="en-US"/>
          </a:p>
        </p:txBody>
      </p:sp>
    </p:spTree>
    <p:extLst>
      <p:ext uri="{BB962C8B-B14F-4D97-AF65-F5344CB8AC3E}">
        <p14:creationId xmlns:p14="http://schemas.microsoft.com/office/powerpoint/2010/main" val="32986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100000"/>
              <a:buFont typeface="Wingdings" pitchFamily="2" charset="2"/>
              <a:buChar char="§"/>
              <a:defRPr sz="2200">
                <a:solidFill>
                  <a:srgbClr val="330461"/>
                </a:solidFill>
                <a:latin typeface="Arial" pitchFamily="34" charset="0"/>
                <a:ea typeface="ＭＳ Ｐゴシック" pitchFamily="34" charset="-128"/>
              </a:defRPr>
            </a:lvl1pPr>
            <a:lvl2pPr marL="742950" indent="-285750" eaLnBrk="0" hangingPunct="0">
              <a:spcBef>
                <a:spcPct val="20000"/>
              </a:spcBef>
              <a:buClr>
                <a:schemeClr val="hlink"/>
              </a:buClr>
              <a:buSzPct val="100000"/>
              <a:buFont typeface="Wingdings" pitchFamily="2" charset="2"/>
              <a:buChar char="§"/>
              <a:defRPr sz="2000">
                <a:solidFill>
                  <a:srgbClr val="330461"/>
                </a:solidFill>
                <a:latin typeface="Arial" pitchFamily="34" charset="0"/>
                <a:ea typeface="ＭＳ Ｐゴシック" pitchFamily="34" charset="-128"/>
              </a:defRPr>
            </a:lvl2pPr>
            <a:lvl3pPr marL="1143000" indent="-228600" eaLnBrk="0" hangingPunct="0">
              <a:spcBef>
                <a:spcPct val="20000"/>
              </a:spcBef>
              <a:buClr>
                <a:schemeClr val="hlink"/>
              </a:buClr>
              <a:buSzPct val="100000"/>
              <a:buFont typeface="Wingdings" pitchFamily="2" charset="2"/>
              <a:buChar char="§"/>
              <a:defRPr>
                <a:solidFill>
                  <a:srgbClr val="330461"/>
                </a:solidFill>
                <a:latin typeface="Arial" pitchFamily="34" charset="0"/>
                <a:ea typeface="ＭＳ Ｐゴシック" pitchFamily="34" charset="-128"/>
              </a:defRPr>
            </a:lvl3pPr>
            <a:lvl4pPr marL="1600200" indent="-228600" eaLnBrk="0" hangingPunct="0">
              <a:spcBef>
                <a:spcPct val="20000"/>
              </a:spcBef>
              <a:buClr>
                <a:schemeClr val="hlink"/>
              </a:buClr>
              <a:buFont typeface="Wingdings" pitchFamily="2" charset="2"/>
              <a:buChar char="§"/>
              <a:defRPr sz="1600">
                <a:solidFill>
                  <a:srgbClr val="330461"/>
                </a:solidFill>
                <a:latin typeface="Arial" pitchFamily="34" charset="0"/>
                <a:ea typeface="ＭＳ Ｐゴシック" pitchFamily="34" charset="-128"/>
              </a:defRPr>
            </a:lvl4pPr>
            <a:lvl5pPr marL="2057400" indent="-228600" eaLnBrk="0" hangingPunct="0">
              <a:spcBef>
                <a:spcPct val="20000"/>
              </a:spcBef>
              <a:buClr>
                <a:schemeClr val="tx2"/>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9pPr>
          </a:lstStyle>
          <a:p>
            <a:pPr>
              <a:spcBef>
                <a:spcPct val="0"/>
              </a:spcBef>
              <a:buClrTx/>
              <a:buSzTx/>
              <a:buFontTx/>
              <a:buNone/>
              <a:defRPr/>
            </a:pPr>
            <a:fld id="{539A3FAB-B000-4095-AC7F-C611205BFA35}" type="slidenum">
              <a:rPr lang="en-GB" altLang="en-US" sz="1200" smtClean="0">
                <a:solidFill>
                  <a:schemeClr val="tx1"/>
                </a:solidFill>
              </a:rPr>
              <a:pPr>
                <a:spcBef>
                  <a:spcPct val="0"/>
                </a:spcBef>
                <a:buClrTx/>
                <a:buSzTx/>
                <a:buFontTx/>
                <a:buNone/>
                <a:defRPr/>
              </a:pPr>
              <a:t>2</a:t>
            </a:fld>
            <a:endParaRPr lang="en-GB" altLang="en-US" sz="1200">
              <a:solidFill>
                <a:schemeClr val="tx1"/>
              </a:solidFill>
            </a:endParaRPr>
          </a:p>
        </p:txBody>
      </p:sp>
      <p:sp>
        <p:nvSpPr>
          <p:cNvPr id="4100" name="Rectangle 2"/>
          <p:cNvSpPr>
            <a:spLocks noGrp="1" noChangeArrowheads="1"/>
          </p:cNvSpPr>
          <p:nvPr>
            <p:ph type="title"/>
          </p:nvPr>
        </p:nvSpPr>
        <p:spPr/>
        <p:txBody>
          <a:bodyPr/>
          <a:lstStyle/>
          <a:p>
            <a:pPr eaLnBrk="1" hangingPunct="1"/>
            <a:r>
              <a:rPr lang="en-GB" altLang="en-US" dirty="0"/>
              <a:t>Contact</a:t>
            </a:r>
          </a:p>
        </p:txBody>
      </p:sp>
      <p:sp>
        <p:nvSpPr>
          <p:cNvPr id="4101" name="Rectangle 3"/>
          <p:cNvSpPr>
            <a:spLocks noGrp="1" noChangeArrowheads="1"/>
          </p:cNvSpPr>
          <p:nvPr>
            <p:ph type="body" idx="1"/>
          </p:nvPr>
        </p:nvSpPr>
        <p:spPr>
          <a:xfrm>
            <a:off x="858171" y="1751117"/>
            <a:ext cx="6850319" cy="3843438"/>
          </a:xfrm>
        </p:spPr>
        <p:txBody>
          <a:bodyPr/>
          <a:lstStyle/>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ea typeface="ＭＳ Ｐゴシック" pitchFamily="34" charset="-128"/>
              </a:rPr>
              <a:t>Lecturer: </a:t>
            </a:r>
            <a:r>
              <a:rPr lang="en-GB" altLang="en-US" dirty="0" err="1">
                <a:ea typeface="ＭＳ Ｐゴシック" pitchFamily="34" charset="-128"/>
              </a:rPr>
              <a:t>Dr.</a:t>
            </a:r>
            <a:r>
              <a:rPr lang="en-GB" altLang="en-US" dirty="0">
                <a:ea typeface="ＭＳ Ｐゴシック" pitchFamily="34" charset="-128"/>
              </a:rPr>
              <a:t> Hui Fang</a:t>
            </a: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ea typeface="ＭＳ Ｐゴシック" pitchFamily="34" charset="-128"/>
              </a:rPr>
              <a:t>E-mail: </a:t>
            </a:r>
            <a:r>
              <a:rPr lang="en-GB" altLang="en-US" dirty="0">
                <a:ea typeface="ＭＳ Ｐゴシック" pitchFamily="34" charset="-128"/>
                <a:hlinkClick r:id="rId3">
                  <a:extLst>
                    <a:ext uri="{A12FA001-AC4F-418D-AE19-62706E023703}">
                      <ahyp:hlinkClr xmlns:ahyp="http://schemas.microsoft.com/office/drawing/2018/hyperlinkcolor" val="tx"/>
                    </a:ext>
                  </a:extLst>
                </a:hlinkClick>
              </a:rPr>
              <a:t>h.fang@lboro.ac.uk</a:t>
            </a:r>
            <a:endParaRPr lang="en-GB" altLang="en-US" dirty="0">
              <a:ea typeface="ＭＳ Ｐゴシック" pitchFamily="34" charset="-128"/>
            </a:endParaRP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ea typeface="ＭＳ Ｐゴシック" pitchFamily="34" charset="-128"/>
              </a:rPr>
              <a:t>Office: N. 202</a:t>
            </a: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ea typeface="ＭＳ Ｐゴシック" pitchFamily="34" charset="-128"/>
              </a:rPr>
              <a:t>Consultation </a:t>
            </a:r>
            <a:r>
              <a:rPr lang="en-GB" altLang="en-US" dirty="0">
                <a:solidFill>
                  <a:schemeClr val="accent4"/>
                </a:solidFill>
                <a:ea typeface="ＭＳ Ｐゴシック" pitchFamily="34" charset="-128"/>
              </a:rPr>
              <a:t>hours: by agreement</a:t>
            </a: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solidFill>
                  <a:schemeClr val="accent4"/>
                </a:solidFill>
                <a:ea typeface="ＭＳ Ｐゴシック" pitchFamily="34" charset="-128"/>
              </a:rPr>
              <a:t>Teaching Assistant: Colin Yuan, </a:t>
            </a:r>
            <a:r>
              <a:rPr lang="en-GB" altLang="en-US" dirty="0" err="1">
                <a:solidFill>
                  <a:schemeClr val="accent4"/>
                </a:solidFill>
                <a:ea typeface="ＭＳ Ｐゴシック" pitchFamily="34" charset="-128"/>
              </a:rPr>
              <a:t>Yifan</a:t>
            </a:r>
            <a:r>
              <a:rPr lang="en-GB" altLang="en-US" dirty="0">
                <a:solidFill>
                  <a:schemeClr val="accent4"/>
                </a:solidFill>
                <a:ea typeface="ＭＳ Ｐゴシック" pitchFamily="34" charset="-128"/>
              </a:rPr>
              <a:t> Wang</a:t>
            </a: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ea typeface="ＭＳ Ｐゴシック" pitchFamily="34" charset="-128"/>
              </a:rPr>
              <a:t>E-mail: k.yuan@lboro.ac.uk, y.wang6@lboro.ac.uk</a:t>
            </a:r>
          </a:p>
          <a:p>
            <a:pPr defTabSz="2063750" eaLnBrk="1" hangingPunct="1">
              <a:spcBef>
                <a:spcPct val="40000"/>
              </a:spcBef>
              <a:buClrTx/>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r>
              <a:rPr lang="en-GB" altLang="en-US" dirty="0">
                <a:solidFill>
                  <a:schemeClr val="accent4"/>
                </a:solidFill>
                <a:ea typeface="ＭＳ Ｐゴシック" pitchFamily="34" charset="-128"/>
              </a:rPr>
              <a:t>Office: N. 215</a:t>
            </a:r>
          </a:p>
          <a:p>
            <a:pPr marL="0" indent="0" defTabSz="2063750" eaLnBrk="1" hangingPunct="1">
              <a:spcBef>
                <a:spcPct val="40000"/>
              </a:spcBef>
              <a:buNone/>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endParaRPr lang="en-GB" altLang="en-US" dirty="0">
              <a:ea typeface="ＭＳ Ｐゴシック" pitchFamily="34" charset="-128"/>
            </a:endParaRPr>
          </a:p>
          <a:p>
            <a:pPr marL="0" indent="0" defTabSz="2063750" eaLnBrk="1" hangingPunct="1">
              <a:spcBef>
                <a:spcPct val="40000"/>
              </a:spcBef>
              <a:buNone/>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endParaRPr lang="en-GB" altLang="en-US" sz="1050" dirty="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advTm="22012"/>
    </mc:Choice>
    <mc:Fallback xmlns="">
      <p:transition spd="slow" advTm="2201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US" altLang="zh-CN" dirty="0"/>
              <a:t>Un-</a:t>
            </a:r>
            <a:r>
              <a:rPr lang="en-GB" dirty="0"/>
              <a:t>supervised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20</a:t>
            </a:fld>
            <a:endParaRPr lang="en-GB" altLang="en-US"/>
          </a:p>
        </p:txBody>
      </p:sp>
      <p:pic>
        <p:nvPicPr>
          <p:cNvPr id="4" name="Picture 2" descr="Image result for unsupervised learning">
            <a:extLst>
              <a:ext uri="{FF2B5EF4-FFF2-40B4-BE49-F238E27FC236}">
                <a16:creationId xmlns:a16="http://schemas.microsoft.com/office/drawing/2014/main" id="{C876F61C-C54C-44CD-B38F-0DDF849B79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0942" y="1497970"/>
            <a:ext cx="4121058" cy="31655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unsupervised learning">
            <a:extLst>
              <a:ext uri="{FF2B5EF4-FFF2-40B4-BE49-F238E27FC236}">
                <a16:creationId xmlns:a16="http://schemas.microsoft.com/office/drawing/2014/main" id="{628F1110-8077-4332-AFBE-CA87A51FC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093" y="1855435"/>
            <a:ext cx="3776489" cy="2450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7A979F-6B1E-45BD-8896-B62042944235}"/>
              </a:ext>
            </a:extLst>
          </p:cNvPr>
          <p:cNvSpPr/>
          <p:nvPr/>
        </p:nvSpPr>
        <p:spPr>
          <a:xfrm>
            <a:off x="950816" y="4866045"/>
            <a:ext cx="7635766" cy="1015663"/>
          </a:xfrm>
          <a:prstGeom prst="rect">
            <a:avLst/>
          </a:prstGeom>
        </p:spPr>
        <p:txBody>
          <a:bodyPr wrap="square">
            <a:spAutoFit/>
          </a:bodyPr>
          <a:lstStyle/>
          <a:p>
            <a:r>
              <a:rPr lang="en-GB" sz="2000" b="1" dirty="0">
                <a:solidFill>
                  <a:srgbClr val="330461"/>
                </a:solidFill>
                <a:latin typeface="+mn-lt"/>
                <a:ea typeface="ＭＳ Ｐゴシック" charset="0"/>
              </a:rPr>
              <a:t>Unsupervised learning </a:t>
            </a:r>
            <a:r>
              <a:rPr lang="en-GB" sz="2000" dirty="0">
                <a:solidFill>
                  <a:srgbClr val="330461"/>
                </a:solidFill>
                <a:latin typeface="+mn-lt"/>
                <a:ea typeface="ＭＳ Ｐゴシック" charset="0"/>
              </a:rPr>
              <a:t>utilizes a data set with no pre-existing labels with a minimum of human supervision, often for the purpose of searching for previously undetected patterns.</a:t>
            </a:r>
          </a:p>
        </p:txBody>
      </p:sp>
    </p:spTree>
    <p:extLst>
      <p:ext uri="{BB962C8B-B14F-4D97-AF65-F5344CB8AC3E}">
        <p14:creationId xmlns:p14="http://schemas.microsoft.com/office/powerpoint/2010/main" val="25000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altLang="zh-CN" dirty="0"/>
              <a:t>Reinforcement </a:t>
            </a:r>
            <a:r>
              <a:rPr lang="en-GB" dirty="0"/>
              <a:t>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21</a:t>
            </a:fld>
            <a:endParaRPr lang="en-GB" altLang="en-US"/>
          </a:p>
        </p:txBody>
      </p:sp>
      <p:pic>
        <p:nvPicPr>
          <p:cNvPr id="4" name="Picture 2" descr="Image result for reinforcement learning">
            <a:extLst>
              <a:ext uri="{FF2B5EF4-FFF2-40B4-BE49-F238E27FC236}">
                <a16:creationId xmlns:a16="http://schemas.microsoft.com/office/drawing/2014/main" id="{5F630654-F642-4BD0-94A9-AD12B8B82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405" y="1550604"/>
            <a:ext cx="5416122" cy="3072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A4D75F-059D-4EA1-A7BF-AB5136C798C6}"/>
              </a:ext>
            </a:extLst>
          </p:cNvPr>
          <p:cNvPicPr>
            <a:picLocks noChangeAspect="1"/>
          </p:cNvPicPr>
          <p:nvPr/>
        </p:nvPicPr>
        <p:blipFill>
          <a:blip r:embed="rId4"/>
          <a:stretch>
            <a:fillRect/>
          </a:stretch>
        </p:blipFill>
        <p:spPr>
          <a:xfrm>
            <a:off x="177053" y="3583214"/>
            <a:ext cx="2837793" cy="1037651"/>
          </a:xfrm>
          <a:prstGeom prst="rect">
            <a:avLst/>
          </a:prstGeom>
        </p:spPr>
      </p:pic>
      <p:pic>
        <p:nvPicPr>
          <p:cNvPr id="7" name="Picture 4" descr="Image result for reinforcement learning dog">
            <a:extLst>
              <a:ext uri="{FF2B5EF4-FFF2-40B4-BE49-F238E27FC236}">
                <a16:creationId xmlns:a16="http://schemas.microsoft.com/office/drawing/2014/main" id="{1B3F479E-19AB-464E-A77A-6D12347BC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73" y="1695981"/>
            <a:ext cx="2301815" cy="15317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937249-B1FC-4991-A474-4B3677210705}"/>
              </a:ext>
            </a:extLst>
          </p:cNvPr>
          <p:cNvSpPr/>
          <p:nvPr/>
        </p:nvSpPr>
        <p:spPr>
          <a:xfrm>
            <a:off x="999307" y="4799564"/>
            <a:ext cx="7145386" cy="1015663"/>
          </a:xfrm>
          <a:prstGeom prst="rect">
            <a:avLst/>
          </a:prstGeom>
        </p:spPr>
        <p:txBody>
          <a:bodyPr wrap="square">
            <a:spAutoFit/>
          </a:bodyPr>
          <a:lstStyle/>
          <a:p>
            <a:r>
              <a:rPr lang="en-GB" sz="2000" b="1" dirty="0">
                <a:solidFill>
                  <a:srgbClr val="330461"/>
                </a:solidFill>
                <a:latin typeface="+mn-lt"/>
                <a:ea typeface="ＭＳ Ｐゴシック" charset="0"/>
              </a:rPr>
              <a:t>Reinforcement learning </a:t>
            </a:r>
            <a:r>
              <a:rPr lang="en-GB" sz="2000" dirty="0">
                <a:solidFill>
                  <a:srgbClr val="330461"/>
                </a:solidFill>
                <a:latin typeface="+mn-lt"/>
                <a:ea typeface="ＭＳ Ｐゴシック" charset="0"/>
              </a:rPr>
              <a:t>(RL) concerned with how intelligent agents ought to take actions in an environment in order to maximize the notion of cumulative reward.</a:t>
            </a:r>
          </a:p>
        </p:txBody>
      </p:sp>
    </p:spTree>
    <p:extLst>
      <p:ext uri="{BB962C8B-B14F-4D97-AF65-F5344CB8AC3E}">
        <p14:creationId xmlns:p14="http://schemas.microsoft.com/office/powerpoint/2010/main" val="16852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altLang="zh-CN" dirty="0"/>
              <a:t>Semi-supervised </a:t>
            </a:r>
            <a:r>
              <a:rPr lang="en-GB" dirty="0"/>
              <a:t>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22</a:t>
            </a:fld>
            <a:endParaRPr lang="en-GB" altLang="en-US"/>
          </a:p>
        </p:txBody>
      </p:sp>
      <p:pic>
        <p:nvPicPr>
          <p:cNvPr id="1026" name="Picture 2" descr="Semi-Supervised Learning… the great unknown - Think Big">
            <a:extLst>
              <a:ext uri="{FF2B5EF4-FFF2-40B4-BE49-F238E27FC236}">
                <a16:creationId xmlns:a16="http://schemas.microsoft.com/office/drawing/2014/main" id="{81D5BE26-B5DA-4A9E-BD10-80CDBB6C2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042" y="1623685"/>
            <a:ext cx="5854262" cy="3265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62C203-DEB3-45C9-B115-C456D7A2BF69}"/>
              </a:ext>
            </a:extLst>
          </p:cNvPr>
          <p:cNvSpPr/>
          <p:nvPr/>
        </p:nvSpPr>
        <p:spPr>
          <a:xfrm>
            <a:off x="593834" y="4931471"/>
            <a:ext cx="8108731" cy="1015663"/>
          </a:xfrm>
          <a:prstGeom prst="rect">
            <a:avLst/>
          </a:prstGeom>
        </p:spPr>
        <p:txBody>
          <a:bodyPr wrap="square">
            <a:spAutoFit/>
          </a:bodyPr>
          <a:lstStyle/>
          <a:p>
            <a:r>
              <a:rPr lang="en-GB" sz="2000" b="1" dirty="0">
                <a:solidFill>
                  <a:srgbClr val="330461"/>
                </a:solidFill>
                <a:latin typeface="+mn-lt"/>
                <a:ea typeface="ＭＳ Ｐゴシック" charset="0"/>
              </a:rPr>
              <a:t>Semi-supervised learning </a:t>
            </a:r>
            <a:r>
              <a:rPr lang="en-GB" sz="2000" dirty="0">
                <a:solidFill>
                  <a:srgbClr val="330461"/>
                </a:solidFill>
                <a:latin typeface="+mn-lt"/>
                <a:ea typeface="ＭＳ Ｐゴシック" charset="0"/>
              </a:rPr>
              <a:t>combines both the advantage of supervised learning and unsupervised learning to achieve acceptable performance, e.g., domain adaptation and few-shot learning.</a:t>
            </a:r>
          </a:p>
        </p:txBody>
      </p:sp>
    </p:spTree>
    <p:extLst>
      <p:ext uri="{BB962C8B-B14F-4D97-AF65-F5344CB8AC3E}">
        <p14:creationId xmlns:p14="http://schemas.microsoft.com/office/powerpoint/2010/main" val="1447214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altLang="zh-CN" dirty="0"/>
              <a:t>Self-supervised </a:t>
            </a:r>
            <a:r>
              <a:rPr lang="en-GB" dirty="0"/>
              <a:t>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23</a:t>
            </a:fld>
            <a:endParaRPr lang="en-GB" altLang="en-US"/>
          </a:p>
        </p:txBody>
      </p:sp>
      <p:pic>
        <p:nvPicPr>
          <p:cNvPr id="2052" name="Picture 4" descr="Image Colorization Services I Plexus">
            <a:extLst>
              <a:ext uri="{FF2B5EF4-FFF2-40B4-BE49-F238E27FC236}">
                <a16:creationId xmlns:a16="http://schemas.microsoft.com/office/drawing/2014/main" id="{2045AE12-A3CE-4883-9D9E-CAE87CD3D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05" y="1596837"/>
            <a:ext cx="3641308" cy="242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mathbf{4}$L: Self-Supervised Semi-Supervised Learning – arXiv Vanity">
            <a:extLst>
              <a:ext uri="{FF2B5EF4-FFF2-40B4-BE49-F238E27FC236}">
                <a16:creationId xmlns:a16="http://schemas.microsoft.com/office/drawing/2014/main" id="{99F54EC4-23AC-4908-93AA-EAA3C7975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845" y="1617486"/>
            <a:ext cx="4897350" cy="39048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BC0C79-DD82-493A-9B45-E9BEA9FC2ED6}"/>
              </a:ext>
            </a:extLst>
          </p:cNvPr>
          <p:cNvSpPr/>
          <p:nvPr/>
        </p:nvSpPr>
        <p:spPr>
          <a:xfrm>
            <a:off x="175010" y="4019962"/>
            <a:ext cx="3867835" cy="1969770"/>
          </a:xfrm>
          <a:prstGeom prst="rect">
            <a:avLst/>
          </a:prstGeom>
        </p:spPr>
        <p:txBody>
          <a:bodyPr wrap="square">
            <a:spAutoFit/>
          </a:bodyPr>
          <a:lstStyle/>
          <a:p>
            <a:r>
              <a:rPr lang="en-GB" sz="2000" dirty="0">
                <a:solidFill>
                  <a:srgbClr val="330461"/>
                </a:solidFill>
                <a:latin typeface="+mn-lt"/>
                <a:ea typeface="ＭＳ Ｐゴシック" charset="0"/>
              </a:rPr>
              <a:t>Automatically generate some kind of supervisory signal to solve some task (typically, to learn representations of the data or to automatically label a dataset).</a:t>
            </a:r>
          </a:p>
        </p:txBody>
      </p:sp>
    </p:spTree>
    <p:extLst>
      <p:ext uri="{BB962C8B-B14F-4D97-AF65-F5344CB8AC3E}">
        <p14:creationId xmlns:p14="http://schemas.microsoft.com/office/powerpoint/2010/main" val="1858107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altLang="zh-CN" dirty="0"/>
              <a:t>Weak-supervised </a:t>
            </a:r>
            <a:r>
              <a:rPr lang="en-GB" dirty="0"/>
              <a:t>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24</a:t>
            </a:fld>
            <a:endParaRPr lang="en-GB" altLang="en-US"/>
          </a:p>
        </p:txBody>
      </p:sp>
      <p:pic>
        <p:nvPicPr>
          <p:cNvPr id="3074" name="Picture 2" descr="CNN Discriminative Localization and Saliency - MIT">
            <a:extLst>
              <a:ext uri="{FF2B5EF4-FFF2-40B4-BE49-F238E27FC236}">
                <a16:creationId xmlns:a16="http://schemas.microsoft.com/office/drawing/2014/main" id="{40C1D1A6-4632-4AD8-B150-B3E1A5AD4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63" y="2984937"/>
            <a:ext cx="8192874" cy="28483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BC9D70-BE4E-4351-9418-54D5137E68C8}"/>
              </a:ext>
            </a:extLst>
          </p:cNvPr>
          <p:cNvSpPr/>
          <p:nvPr/>
        </p:nvSpPr>
        <p:spPr>
          <a:xfrm>
            <a:off x="1066800" y="1765123"/>
            <a:ext cx="6973614" cy="1015663"/>
          </a:xfrm>
          <a:prstGeom prst="rect">
            <a:avLst/>
          </a:prstGeom>
        </p:spPr>
        <p:txBody>
          <a:bodyPr wrap="square">
            <a:spAutoFit/>
          </a:bodyPr>
          <a:lstStyle/>
          <a:p>
            <a:r>
              <a:rPr lang="en-GB" sz="2000" dirty="0">
                <a:solidFill>
                  <a:srgbClr val="330461"/>
                </a:solidFill>
                <a:latin typeface="+mn-lt"/>
                <a:ea typeface="ＭＳ Ｐゴシック" charset="0"/>
              </a:rPr>
              <a:t>Weakly supervised learning is an umbrella covering several processes which attempt to build predictive models by learning with weak supervision.</a:t>
            </a:r>
          </a:p>
        </p:txBody>
      </p:sp>
    </p:spTree>
    <p:extLst>
      <p:ext uri="{BB962C8B-B14F-4D97-AF65-F5344CB8AC3E}">
        <p14:creationId xmlns:p14="http://schemas.microsoft.com/office/powerpoint/2010/main" val="184309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a:xfrm>
            <a:off x="762000" y="304800"/>
            <a:ext cx="7772400" cy="990600"/>
          </a:xfrm>
        </p:spPr>
        <p:txBody>
          <a:bodyPr wrap="square" anchor="ctr">
            <a:normAutofit/>
          </a:bodyPr>
          <a:lstStyle/>
          <a:p>
            <a:r>
              <a:rPr lang="en-GB" dirty="0"/>
              <a:t>What will be covered in the module</a:t>
            </a:r>
          </a:p>
        </p:txBody>
      </p:sp>
      <p:sp>
        <p:nvSpPr>
          <p:cNvPr id="12" name="Content Placeholder 3">
            <a:extLst>
              <a:ext uri="{FF2B5EF4-FFF2-40B4-BE49-F238E27FC236}">
                <a16:creationId xmlns:a16="http://schemas.microsoft.com/office/drawing/2014/main" id="{B13471A0-4EC4-48E7-8FEC-B57EE01D53DF}"/>
              </a:ext>
            </a:extLst>
          </p:cNvPr>
          <p:cNvSpPr>
            <a:spLocks noGrp="1"/>
          </p:cNvSpPr>
          <p:nvPr>
            <p:ph sz="half" idx="2"/>
          </p:nvPr>
        </p:nvSpPr>
        <p:spPr>
          <a:xfrm>
            <a:off x="982717" y="1589777"/>
            <a:ext cx="6757554" cy="3447217"/>
          </a:xfrm>
        </p:spPr>
        <p:txBody>
          <a:bodyPr/>
          <a:lstStyle/>
          <a:p>
            <a:r>
              <a:rPr lang="en-US" sz="2000" dirty="0"/>
              <a:t>Supervised learning (80%)</a:t>
            </a:r>
          </a:p>
          <a:p>
            <a:pPr marL="0" indent="0">
              <a:buNone/>
            </a:pPr>
            <a:endParaRPr lang="en-US" sz="2000" dirty="0"/>
          </a:p>
          <a:p>
            <a:r>
              <a:rPr lang="en-US" sz="2000" dirty="0"/>
              <a:t>Unsupervised learning (20%)</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a:xfrm>
            <a:off x="762000" y="6553200"/>
            <a:ext cx="609600" cy="190500"/>
          </a:xfrm>
        </p:spPr>
        <p:txBody>
          <a:bodyPr wrap="square" anchor="t">
            <a:normAutofit/>
          </a:bodyPr>
          <a:lstStyle/>
          <a:p>
            <a:pPr>
              <a:lnSpc>
                <a:spcPct val="90000"/>
              </a:lnSpc>
              <a:spcAft>
                <a:spcPts val="600"/>
              </a:spcAft>
              <a:defRPr/>
            </a:pPr>
            <a:fld id="{91FED3F5-64EA-4060-BA79-D7160E2650E4}" type="slidenum">
              <a:rPr lang="en-GB" altLang="en-US" sz="700" smtClean="0"/>
              <a:pPr>
                <a:lnSpc>
                  <a:spcPct val="90000"/>
                </a:lnSpc>
                <a:spcAft>
                  <a:spcPts val="600"/>
                </a:spcAft>
                <a:defRPr/>
              </a:pPr>
              <a:t>25</a:t>
            </a:fld>
            <a:endParaRPr lang="en-GB" altLang="en-US" sz="700"/>
          </a:p>
        </p:txBody>
      </p:sp>
    </p:spTree>
    <p:extLst>
      <p:ext uri="{BB962C8B-B14F-4D97-AF65-F5344CB8AC3E}">
        <p14:creationId xmlns:p14="http://schemas.microsoft.com/office/powerpoint/2010/main" val="1797508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Supervised learning</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26</a:t>
            </a:fld>
            <a:endParaRPr lang="en-GB" altLang="en-US"/>
          </a:p>
        </p:txBody>
      </p:sp>
      <p:sp>
        <p:nvSpPr>
          <p:cNvPr id="6" name="Rectangle 5">
            <a:extLst>
              <a:ext uri="{FF2B5EF4-FFF2-40B4-BE49-F238E27FC236}">
                <a16:creationId xmlns:a16="http://schemas.microsoft.com/office/drawing/2014/main" id="{AA22021E-E031-4625-B15F-3249F2B2E50B}"/>
              </a:ext>
            </a:extLst>
          </p:cNvPr>
          <p:cNvSpPr/>
          <p:nvPr/>
        </p:nvSpPr>
        <p:spPr>
          <a:xfrm>
            <a:off x="597536" y="2095308"/>
            <a:ext cx="3859198" cy="3139321"/>
          </a:xfrm>
          <a:prstGeom prst="rect">
            <a:avLst/>
          </a:prstGeom>
        </p:spPr>
        <p:txBody>
          <a:bodyPr wrap="none">
            <a:spAutoFit/>
          </a:bodyPr>
          <a:lstStyle/>
          <a:p>
            <a:r>
              <a:rPr lang="en-GB" dirty="0"/>
              <a:t>Types of supervised learning:</a:t>
            </a:r>
          </a:p>
          <a:p>
            <a:endParaRPr lang="en-GB" dirty="0"/>
          </a:p>
          <a:p>
            <a:pPr marL="342900" indent="-342900">
              <a:buFont typeface="Arial" panose="020B0604020202020204" pitchFamily="34" charset="0"/>
              <a:buChar char="•"/>
            </a:pPr>
            <a:r>
              <a:rPr lang="en-GB" dirty="0"/>
              <a:t>Classification</a:t>
            </a:r>
          </a:p>
          <a:p>
            <a:pPr marL="800100" lvl="1" indent="-342900">
              <a:buFont typeface="Arial" panose="020B0604020202020204" pitchFamily="34" charset="0"/>
              <a:buChar char="•"/>
            </a:pPr>
            <a:r>
              <a:rPr lang="en-GB" dirty="0"/>
              <a:t>Linear Classifiers</a:t>
            </a:r>
          </a:p>
          <a:p>
            <a:pPr marL="800100" lvl="1" indent="-342900">
              <a:buFont typeface="Arial" panose="020B0604020202020204" pitchFamily="34" charset="0"/>
              <a:buChar char="•"/>
            </a:pPr>
            <a:r>
              <a:rPr lang="en-GB" dirty="0"/>
              <a:t>Non-linear Classifiers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Regression</a:t>
            </a:r>
          </a:p>
          <a:p>
            <a:pPr marL="800100" lvl="1" indent="-342900">
              <a:buFont typeface="Arial" panose="020B0604020202020204" pitchFamily="34" charset="0"/>
              <a:buChar char="•"/>
            </a:pPr>
            <a:r>
              <a:rPr lang="en-GB" dirty="0"/>
              <a:t>Linear Regressors</a:t>
            </a:r>
          </a:p>
          <a:p>
            <a:pPr marL="800100" lvl="1" indent="-342900">
              <a:buFont typeface="Arial" panose="020B0604020202020204" pitchFamily="34" charset="0"/>
              <a:buChar char="•"/>
            </a:pPr>
            <a:r>
              <a:rPr lang="en-GB" dirty="0"/>
              <a:t>Non-linear Regressors</a:t>
            </a:r>
          </a:p>
        </p:txBody>
      </p:sp>
      <p:pic>
        <p:nvPicPr>
          <p:cNvPr id="7" name="Picture 6">
            <a:extLst>
              <a:ext uri="{FF2B5EF4-FFF2-40B4-BE49-F238E27FC236}">
                <a16:creationId xmlns:a16="http://schemas.microsoft.com/office/drawing/2014/main" id="{13D83F00-29E2-4D18-AD5E-F70D6DBC83D0}"/>
              </a:ext>
            </a:extLst>
          </p:cNvPr>
          <p:cNvPicPr>
            <a:picLocks noChangeAspect="1"/>
          </p:cNvPicPr>
          <p:nvPr/>
        </p:nvPicPr>
        <p:blipFill>
          <a:blip r:embed="rId3"/>
          <a:stretch>
            <a:fillRect/>
          </a:stretch>
        </p:blipFill>
        <p:spPr>
          <a:xfrm>
            <a:off x="5463684" y="1533402"/>
            <a:ext cx="2322546" cy="2131567"/>
          </a:xfrm>
          <a:prstGeom prst="rect">
            <a:avLst/>
          </a:prstGeom>
        </p:spPr>
      </p:pic>
      <p:pic>
        <p:nvPicPr>
          <p:cNvPr id="8" name="Picture 7">
            <a:extLst>
              <a:ext uri="{FF2B5EF4-FFF2-40B4-BE49-F238E27FC236}">
                <a16:creationId xmlns:a16="http://schemas.microsoft.com/office/drawing/2014/main" id="{35CF5D4A-FCA7-4933-B691-465C88A85F72}"/>
              </a:ext>
            </a:extLst>
          </p:cNvPr>
          <p:cNvPicPr>
            <a:picLocks noChangeAspect="1"/>
          </p:cNvPicPr>
          <p:nvPr/>
        </p:nvPicPr>
        <p:blipFill>
          <a:blip r:embed="rId4"/>
          <a:stretch>
            <a:fillRect/>
          </a:stretch>
        </p:blipFill>
        <p:spPr>
          <a:xfrm>
            <a:off x="5424694" y="3827579"/>
            <a:ext cx="2318378" cy="2131567"/>
          </a:xfrm>
          <a:prstGeom prst="rect">
            <a:avLst/>
          </a:prstGeom>
        </p:spPr>
      </p:pic>
    </p:spTree>
    <p:extLst>
      <p:ext uri="{BB962C8B-B14F-4D97-AF65-F5344CB8AC3E}">
        <p14:creationId xmlns:p14="http://schemas.microsoft.com/office/powerpoint/2010/main" val="66727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2E82-971B-41B6-AC45-F33D068FD9A5}"/>
              </a:ext>
            </a:extLst>
          </p:cNvPr>
          <p:cNvSpPr>
            <a:spLocks noGrp="1"/>
          </p:cNvSpPr>
          <p:nvPr>
            <p:ph type="title"/>
          </p:nvPr>
        </p:nvSpPr>
        <p:spPr/>
        <p:txBody>
          <a:bodyPr/>
          <a:lstStyle/>
          <a:p>
            <a:r>
              <a:rPr lang="en-GB" dirty="0"/>
              <a:t>Classification vs. Regression</a:t>
            </a:r>
          </a:p>
        </p:txBody>
      </p:sp>
      <p:sp>
        <p:nvSpPr>
          <p:cNvPr id="5" name="Slide Number Placeholder 4">
            <a:extLst>
              <a:ext uri="{FF2B5EF4-FFF2-40B4-BE49-F238E27FC236}">
                <a16:creationId xmlns:a16="http://schemas.microsoft.com/office/drawing/2014/main" id="{B20CCA9C-5FA8-4062-B7A3-124453DAD69D}"/>
              </a:ext>
            </a:extLst>
          </p:cNvPr>
          <p:cNvSpPr>
            <a:spLocks noGrp="1"/>
          </p:cNvSpPr>
          <p:nvPr>
            <p:ph type="sldNum" sz="quarter" idx="12"/>
          </p:nvPr>
        </p:nvSpPr>
        <p:spPr/>
        <p:txBody>
          <a:bodyPr/>
          <a:lstStyle/>
          <a:p>
            <a:pPr>
              <a:defRPr/>
            </a:pPr>
            <a:fld id="{91FED3F5-64EA-4060-BA79-D7160E2650E4}" type="slidenum">
              <a:rPr lang="en-GB" altLang="en-US" smtClean="0"/>
              <a:pPr>
                <a:defRPr/>
              </a:pPr>
              <a:t>27</a:t>
            </a:fld>
            <a:endParaRPr lang="en-GB" altLang="en-US"/>
          </a:p>
        </p:txBody>
      </p:sp>
      <p:pic>
        <p:nvPicPr>
          <p:cNvPr id="9" name="Picture 8">
            <a:extLst>
              <a:ext uri="{FF2B5EF4-FFF2-40B4-BE49-F238E27FC236}">
                <a16:creationId xmlns:a16="http://schemas.microsoft.com/office/drawing/2014/main" id="{77890F30-F9AB-4140-A4B6-F96372B78489}"/>
              </a:ext>
            </a:extLst>
          </p:cNvPr>
          <p:cNvPicPr>
            <a:picLocks noChangeAspect="1"/>
          </p:cNvPicPr>
          <p:nvPr/>
        </p:nvPicPr>
        <p:blipFill>
          <a:blip r:embed="rId2"/>
          <a:stretch>
            <a:fillRect/>
          </a:stretch>
        </p:blipFill>
        <p:spPr>
          <a:xfrm>
            <a:off x="1091381" y="1603641"/>
            <a:ext cx="2871020" cy="2634941"/>
          </a:xfrm>
          <a:prstGeom prst="rect">
            <a:avLst/>
          </a:prstGeom>
        </p:spPr>
      </p:pic>
      <p:pic>
        <p:nvPicPr>
          <p:cNvPr id="11" name="Picture 10">
            <a:extLst>
              <a:ext uri="{FF2B5EF4-FFF2-40B4-BE49-F238E27FC236}">
                <a16:creationId xmlns:a16="http://schemas.microsoft.com/office/drawing/2014/main" id="{6FCEAF29-2EFB-44DE-BAAA-F262FAFA3BAC}"/>
              </a:ext>
            </a:extLst>
          </p:cNvPr>
          <p:cNvPicPr>
            <a:picLocks noChangeAspect="1"/>
          </p:cNvPicPr>
          <p:nvPr/>
        </p:nvPicPr>
        <p:blipFill>
          <a:blip r:embed="rId3"/>
          <a:stretch>
            <a:fillRect/>
          </a:stretch>
        </p:blipFill>
        <p:spPr>
          <a:xfrm>
            <a:off x="4660491" y="1561643"/>
            <a:ext cx="2878509" cy="2646563"/>
          </a:xfrm>
          <a:prstGeom prst="rect">
            <a:avLst/>
          </a:prstGeom>
        </p:spPr>
      </p:pic>
      <p:sp>
        <p:nvSpPr>
          <p:cNvPr id="13" name="TextBox 12">
            <a:extLst>
              <a:ext uri="{FF2B5EF4-FFF2-40B4-BE49-F238E27FC236}">
                <a16:creationId xmlns:a16="http://schemas.microsoft.com/office/drawing/2014/main" id="{791B31A1-3C18-4D27-A5F8-2C128B1D8A2A}"/>
              </a:ext>
            </a:extLst>
          </p:cNvPr>
          <p:cNvSpPr txBox="1"/>
          <p:nvPr/>
        </p:nvSpPr>
        <p:spPr>
          <a:xfrm>
            <a:off x="575188" y="4720893"/>
            <a:ext cx="8028038" cy="1323439"/>
          </a:xfrm>
          <a:prstGeom prst="rect">
            <a:avLst/>
          </a:prstGeom>
          <a:noFill/>
        </p:spPr>
        <p:txBody>
          <a:bodyPr wrap="square">
            <a:spAutoFit/>
          </a:bodyPr>
          <a:lstStyle/>
          <a:p>
            <a:pPr algn="l"/>
            <a:r>
              <a:rPr lang="en-GB" sz="1600" b="0" i="0" u="none" strike="noStrike" baseline="0" dirty="0">
                <a:latin typeface="+mn-lt"/>
              </a:rPr>
              <a:t>A second type of supervised learning is the prediction of continuous outcomes, which is also called </a:t>
            </a:r>
            <a:r>
              <a:rPr lang="en-GB" sz="1600" b="1" i="0" u="none" strike="noStrike" baseline="0" dirty="0">
                <a:latin typeface="+mn-lt"/>
              </a:rPr>
              <a:t>regression analysis</a:t>
            </a:r>
            <a:r>
              <a:rPr lang="en-GB" sz="1600" b="0" i="0" u="none" strike="noStrike" baseline="0" dirty="0">
                <a:latin typeface="+mn-lt"/>
              </a:rPr>
              <a:t>. In regression analysis, we are given a number of predictor (</a:t>
            </a:r>
            <a:r>
              <a:rPr lang="en-GB" sz="1600" b="1" i="0" u="none" strike="noStrike" baseline="0" dirty="0">
                <a:latin typeface="+mn-lt"/>
              </a:rPr>
              <a:t>explanatory</a:t>
            </a:r>
            <a:r>
              <a:rPr lang="en-GB" sz="1600" b="0" i="0" u="none" strike="noStrike" baseline="0" dirty="0">
                <a:latin typeface="+mn-lt"/>
              </a:rPr>
              <a:t>) variables and a continuous response variable (</a:t>
            </a:r>
            <a:r>
              <a:rPr lang="en-GB" sz="1600" b="1" i="0" u="none" strike="noStrike" baseline="0" dirty="0">
                <a:latin typeface="+mn-lt"/>
              </a:rPr>
              <a:t>outcome</a:t>
            </a:r>
            <a:r>
              <a:rPr lang="en-GB" sz="1600" b="0" i="0" u="none" strike="noStrike" baseline="0" dirty="0">
                <a:latin typeface="+mn-lt"/>
              </a:rPr>
              <a:t>), and we try to find a relationship between those variables that allows us to predict an outcome.</a:t>
            </a:r>
            <a:endParaRPr lang="en-GB" sz="1600" dirty="0">
              <a:latin typeface="+mn-lt"/>
            </a:endParaRPr>
          </a:p>
        </p:txBody>
      </p:sp>
      <p:sp>
        <p:nvSpPr>
          <p:cNvPr id="15" name="TextBox 14">
            <a:extLst>
              <a:ext uri="{FF2B5EF4-FFF2-40B4-BE49-F238E27FC236}">
                <a16:creationId xmlns:a16="http://schemas.microsoft.com/office/drawing/2014/main" id="{0AFACE86-3062-4196-AFD3-6BD18D2AA627}"/>
              </a:ext>
            </a:extLst>
          </p:cNvPr>
          <p:cNvSpPr txBox="1"/>
          <p:nvPr/>
        </p:nvSpPr>
        <p:spPr>
          <a:xfrm>
            <a:off x="589936" y="4145425"/>
            <a:ext cx="7747818" cy="584775"/>
          </a:xfrm>
          <a:prstGeom prst="rect">
            <a:avLst/>
          </a:prstGeom>
          <a:noFill/>
        </p:spPr>
        <p:txBody>
          <a:bodyPr wrap="square">
            <a:spAutoFit/>
          </a:bodyPr>
          <a:lstStyle/>
          <a:p>
            <a:pPr algn="l"/>
            <a:r>
              <a:rPr lang="en-GB" sz="1600" dirty="0">
                <a:latin typeface="+mn-lt"/>
              </a:rPr>
              <a:t>Classification is a subcategory of supervised learning where the goal is to predict the categorical class labels of new instances, based on past observations.</a:t>
            </a:r>
          </a:p>
        </p:txBody>
      </p:sp>
    </p:spTree>
    <p:extLst>
      <p:ext uri="{BB962C8B-B14F-4D97-AF65-F5344CB8AC3E}">
        <p14:creationId xmlns:p14="http://schemas.microsoft.com/office/powerpoint/2010/main" val="313872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C929-DA1D-4E52-9334-7FADE68D817D}"/>
              </a:ext>
            </a:extLst>
          </p:cNvPr>
          <p:cNvSpPr>
            <a:spLocks noGrp="1"/>
          </p:cNvSpPr>
          <p:nvPr>
            <p:ph type="title"/>
          </p:nvPr>
        </p:nvSpPr>
        <p:spPr>
          <a:xfrm>
            <a:off x="762000" y="304800"/>
            <a:ext cx="7772400" cy="990600"/>
          </a:xfrm>
        </p:spPr>
        <p:txBody>
          <a:bodyPr wrap="square" anchor="ctr">
            <a:normAutofit/>
          </a:bodyPr>
          <a:lstStyle/>
          <a:p>
            <a:r>
              <a:rPr lang="en-US" altLang="zh-CN" dirty="0"/>
              <a:t>Linear or non-linear classifier</a:t>
            </a:r>
            <a:endParaRPr lang="en-GB" dirty="0"/>
          </a:p>
        </p:txBody>
      </p:sp>
      <p:pic>
        <p:nvPicPr>
          <p:cNvPr id="11" name="Picture 2" descr="Neural Network from Scratch: Perceptron Linear Classifier - John Sullivan">
            <a:extLst>
              <a:ext uri="{FF2B5EF4-FFF2-40B4-BE49-F238E27FC236}">
                <a16:creationId xmlns:a16="http://schemas.microsoft.com/office/drawing/2014/main" id="{8AF09EA1-E1CA-4FCD-8A58-A376A5F18D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1801940"/>
            <a:ext cx="7772400" cy="3711320"/>
          </a:xfrm>
          <a:prstGeom prst="rect">
            <a:avLst/>
          </a:prstGeom>
          <a:solidFill>
            <a:srgbClr val="FFFFFF"/>
          </a:solidFill>
        </p:spPr>
      </p:pic>
      <p:sp>
        <p:nvSpPr>
          <p:cNvPr id="5" name="Slide Number Placeholder 4">
            <a:extLst>
              <a:ext uri="{FF2B5EF4-FFF2-40B4-BE49-F238E27FC236}">
                <a16:creationId xmlns:a16="http://schemas.microsoft.com/office/drawing/2014/main" id="{7A144BD1-B42B-46E7-A49F-31F132E62E67}"/>
              </a:ext>
            </a:extLst>
          </p:cNvPr>
          <p:cNvSpPr>
            <a:spLocks noGrp="1"/>
          </p:cNvSpPr>
          <p:nvPr>
            <p:ph type="sldNum" sz="quarter" idx="12"/>
          </p:nvPr>
        </p:nvSpPr>
        <p:spPr>
          <a:xfrm>
            <a:off x="762000" y="6553200"/>
            <a:ext cx="609600" cy="190500"/>
          </a:xfrm>
        </p:spPr>
        <p:txBody>
          <a:bodyPr wrap="square" anchor="t">
            <a:normAutofit/>
          </a:bodyPr>
          <a:lstStyle/>
          <a:p>
            <a:pPr>
              <a:lnSpc>
                <a:spcPct val="90000"/>
              </a:lnSpc>
              <a:spcAft>
                <a:spcPts val="600"/>
              </a:spcAft>
              <a:defRPr/>
            </a:pPr>
            <a:fld id="{91FED3F5-64EA-4060-BA79-D7160E2650E4}" type="slidenum">
              <a:rPr lang="en-GB" altLang="en-US" sz="700" smtClean="0"/>
              <a:pPr>
                <a:lnSpc>
                  <a:spcPct val="90000"/>
                </a:lnSpc>
                <a:spcAft>
                  <a:spcPts val="600"/>
                </a:spcAft>
                <a:defRPr/>
              </a:pPr>
              <a:t>28</a:t>
            </a:fld>
            <a:endParaRPr lang="en-GB" altLang="en-US" sz="700"/>
          </a:p>
        </p:txBody>
      </p:sp>
    </p:spTree>
    <p:extLst>
      <p:ext uri="{BB962C8B-B14F-4D97-AF65-F5344CB8AC3E}">
        <p14:creationId xmlns:p14="http://schemas.microsoft.com/office/powerpoint/2010/main" val="195773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3259-9EB8-43A9-AD24-DC1FCC9E9C97}"/>
              </a:ext>
            </a:extLst>
          </p:cNvPr>
          <p:cNvSpPr>
            <a:spLocks noGrp="1"/>
          </p:cNvSpPr>
          <p:nvPr>
            <p:ph type="title"/>
          </p:nvPr>
        </p:nvSpPr>
        <p:spPr/>
        <p:txBody>
          <a:bodyPr/>
          <a:lstStyle/>
          <a:p>
            <a:r>
              <a:rPr lang="en-US" altLang="zh-CN" dirty="0"/>
              <a:t>A simple linear classifier model</a:t>
            </a:r>
            <a:endParaRPr lang="en-GB" dirty="0"/>
          </a:p>
        </p:txBody>
      </p:sp>
      <p:sp>
        <p:nvSpPr>
          <p:cNvPr id="5" name="Slide Number Placeholder 4">
            <a:extLst>
              <a:ext uri="{FF2B5EF4-FFF2-40B4-BE49-F238E27FC236}">
                <a16:creationId xmlns:a16="http://schemas.microsoft.com/office/drawing/2014/main" id="{A126D533-2131-4098-AAA6-1C9B58CC9091}"/>
              </a:ext>
            </a:extLst>
          </p:cNvPr>
          <p:cNvSpPr>
            <a:spLocks noGrp="1"/>
          </p:cNvSpPr>
          <p:nvPr>
            <p:ph type="sldNum" sz="quarter" idx="12"/>
          </p:nvPr>
        </p:nvSpPr>
        <p:spPr/>
        <p:txBody>
          <a:bodyPr/>
          <a:lstStyle/>
          <a:p>
            <a:pPr>
              <a:defRPr/>
            </a:pPr>
            <a:fld id="{91FED3F5-64EA-4060-BA79-D7160E2650E4}" type="slidenum">
              <a:rPr lang="en-GB" altLang="en-US" smtClean="0"/>
              <a:pPr>
                <a:defRPr/>
              </a:pPr>
              <a:t>29</a:t>
            </a:fld>
            <a:endParaRPr lang="en-GB" altLang="en-US"/>
          </a:p>
        </p:txBody>
      </p:sp>
      <p:graphicFrame>
        <p:nvGraphicFramePr>
          <p:cNvPr id="4" name="Object 2">
            <a:extLst>
              <a:ext uri="{FF2B5EF4-FFF2-40B4-BE49-F238E27FC236}">
                <a16:creationId xmlns:a16="http://schemas.microsoft.com/office/drawing/2014/main" id="{4BCA3EB4-D43D-40C1-93B2-617B80E68D15}"/>
              </a:ext>
            </a:extLst>
          </p:cNvPr>
          <p:cNvGraphicFramePr>
            <a:graphicFrameLocks noGrp="1" noChangeAspect="1"/>
          </p:cNvGraphicFramePr>
          <p:nvPr>
            <p:ph idx="1"/>
          </p:nvPr>
        </p:nvGraphicFramePr>
        <p:xfrm>
          <a:off x="533400" y="1587063"/>
          <a:ext cx="8078788" cy="3503613"/>
        </p:xfrm>
        <a:graphic>
          <a:graphicData uri="http://schemas.openxmlformats.org/presentationml/2006/ole">
            <mc:AlternateContent xmlns:mc="http://schemas.openxmlformats.org/markup-compatibility/2006">
              <mc:Choice xmlns:v="urn:schemas-microsoft-com:vml" Requires="v">
                <p:oleObj spid="_x0000_s1038" name="Visio" r:id="rId3" imgW="8939428" imgH="3877354" progId="Visio.Drawing.6">
                  <p:embed/>
                </p:oleObj>
              </mc:Choice>
              <mc:Fallback>
                <p:oleObj name="Visio" r:id="rId3" imgW="8939428" imgH="3877354" progId="Visio.Drawing.6">
                  <p:embed/>
                  <p:pic>
                    <p:nvPicPr>
                      <p:cNvPr id="4" name="Object 2">
                        <a:extLst>
                          <a:ext uri="{FF2B5EF4-FFF2-40B4-BE49-F238E27FC236}">
                            <a16:creationId xmlns:a16="http://schemas.microsoft.com/office/drawing/2014/main" id="{4BCA3EB4-D43D-40C1-93B2-617B80E68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87063"/>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4">
            <a:extLst>
              <a:ext uri="{FF2B5EF4-FFF2-40B4-BE49-F238E27FC236}">
                <a16:creationId xmlns:a16="http://schemas.microsoft.com/office/drawing/2014/main" id="{2F169EA4-4FBC-4585-BFDA-DC71CC4E6E59}"/>
              </a:ext>
            </a:extLst>
          </p:cNvPr>
          <p:cNvSpPr txBox="1">
            <a:spLocks noChangeArrowheads="1"/>
          </p:cNvSpPr>
          <p:nvPr/>
        </p:nvSpPr>
        <p:spPr bwMode="auto">
          <a:xfrm>
            <a:off x="932794" y="5382339"/>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Output Y is 1 if at least two of the three inputs are equal to 1.</a:t>
            </a:r>
          </a:p>
        </p:txBody>
      </p:sp>
    </p:spTree>
    <p:extLst>
      <p:ext uri="{BB962C8B-B14F-4D97-AF65-F5344CB8AC3E}">
        <p14:creationId xmlns:p14="http://schemas.microsoft.com/office/powerpoint/2010/main" val="3741060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92E4-38D0-4588-A53E-ECBE082912F0}"/>
              </a:ext>
            </a:extLst>
          </p:cNvPr>
          <p:cNvSpPr>
            <a:spLocks noGrp="1"/>
          </p:cNvSpPr>
          <p:nvPr>
            <p:ph type="title"/>
          </p:nvPr>
        </p:nvSpPr>
        <p:spPr/>
        <p:txBody>
          <a:bodyPr/>
          <a:lstStyle/>
          <a:p>
            <a:r>
              <a:rPr lang="en-GB" dirty="0"/>
              <a:t>Intended Learning Outcomes</a:t>
            </a:r>
          </a:p>
        </p:txBody>
      </p:sp>
      <p:sp>
        <p:nvSpPr>
          <p:cNvPr id="3" name="Content Placeholder 2">
            <a:extLst>
              <a:ext uri="{FF2B5EF4-FFF2-40B4-BE49-F238E27FC236}">
                <a16:creationId xmlns:a16="http://schemas.microsoft.com/office/drawing/2014/main" id="{2FA54E8C-5A70-4809-A880-49B62DC25189}"/>
              </a:ext>
            </a:extLst>
          </p:cNvPr>
          <p:cNvSpPr>
            <a:spLocks noGrp="1"/>
          </p:cNvSpPr>
          <p:nvPr>
            <p:ph idx="1"/>
          </p:nvPr>
        </p:nvSpPr>
        <p:spPr>
          <a:xfrm>
            <a:off x="624348" y="1612490"/>
            <a:ext cx="7772400" cy="4041058"/>
          </a:xfrm>
        </p:spPr>
        <p:txBody>
          <a:bodyPr/>
          <a:lstStyle/>
          <a:p>
            <a:r>
              <a:rPr lang="en-GB" sz="2000" dirty="0"/>
              <a:t>1. Knowledge and Understanding</a:t>
            </a:r>
          </a:p>
          <a:p>
            <a:pPr lvl="1" indent="-342900">
              <a:buFont typeface="Arial" panose="020B0604020202020204" pitchFamily="34" charset="0"/>
              <a:buChar char="-"/>
            </a:pPr>
            <a:r>
              <a:rPr lang="en-GB" sz="1800" dirty="0">
                <a:ea typeface="ＭＳ Ｐゴシック" charset="0"/>
              </a:rPr>
              <a:t>Understand theories of machine learning (ML) methods.</a:t>
            </a:r>
          </a:p>
          <a:p>
            <a:pPr lvl="1" indent="-342900">
              <a:buFont typeface="Arial" panose="020B0604020202020204" pitchFamily="34" charset="0"/>
              <a:buChar char="-"/>
            </a:pPr>
            <a:r>
              <a:rPr lang="en-GB" sz="1800" dirty="0">
                <a:ea typeface="ＭＳ Ｐゴシック" charset="0"/>
              </a:rPr>
              <a:t>Critically analyse the methods under various of scenarios.</a:t>
            </a:r>
          </a:p>
          <a:p>
            <a:pPr lvl="1" indent="-342900">
              <a:buFont typeface="Arial" panose="020B0604020202020204" pitchFamily="34" charset="0"/>
              <a:buChar char="-"/>
            </a:pPr>
            <a:endParaRPr lang="en-GB" sz="1800" dirty="0">
              <a:ea typeface="ＭＳ Ｐゴシック" charset="0"/>
            </a:endParaRPr>
          </a:p>
          <a:p>
            <a:r>
              <a:rPr lang="en-GB" sz="2000" dirty="0"/>
              <a:t>2. Skills and Attributes:</a:t>
            </a:r>
          </a:p>
          <a:p>
            <a:pPr lvl="1" indent="-342900">
              <a:buFont typeface="Arial" panose="020B0604020202020204" pitchFamily="34" charset="0"/>
              <a:buChar char="-"/>
            </a:pPr>
            <a:r>
              <a:rPr lang="en-GB" sz="1800" dirty="0">
                <a:ea typeface="ＭＳ Ｐゴシック" charset="0"/>
              </a:rPr>
              <a:t>Evaluate state-of-the-art ML methods.</a:t>
            </a:r>
          </a:p>
          <a:p>
            <a:pPr lvl="1" indent="-342900">
              <a:buFont typeface="Arial" panose="020B0604020202020204" pitchFamily="34" charset="0"/>
              <a:buChar char="-"/>
            </a:pPr>
            <a:r>
              <a:rPr lang="en-GB" sz="1800" dirty="0">
                <a:ea typeface="ＭＳ Ｐゴシック" charset="0"/>
              </a:rPr>
              <a:t>Select suitable ML methods for specific tasks.</a:t>
            </a:r>
          </a:p>
          <a:p>
            <a:pPr lvl="1" indent="-342900">
              <a:buFont typeface="Arial" panose="020B0604020202020204" pitchFamily="34" charset="0"/>
              <a:buChar char="-"/>
            </a:pPr>
            <a:r>
              <a:rPr lang="en-GB" sz="1800" dirty="0">
                <a:ea typeface="ＭＳ Ｐゴシック" charset="0"/>
              </a:rPr>
              <a:t>Design ML pipelines to solve real-world problems, e.g., classification and clustering tasks.</a:t>
            </a:r>
          </a:p>
          <a:p>
            <a:pPr lvl="1" indent="-342900">
              <a:buFont typeface="Arial" panose="020B0604020202020204" pitchFamily="34" charset="0"/>
              <a:buChar char="-"/>
            </a:pPr>
            <a:r>
              <a:rPr lang="en-GB" sz="1800" dirty="0">
                <a:ea typeface="ＭＳ Ｐゴシック" charset="0"/>
              </a:rPr>
              <a:t>Appraise ML methods in different applicable fields.</a:t>
            </a:r>
          </a:p>
        </p:txBody>
      </p:sp>
      <p:sp>
        <p:nvSpPr>
          <p:cNvPr id="5" name="Slide Number Placeholder 4">
            <a:extLst>
              <a:ext uri="{FF2B5EF4-FFF2-40B4-BE49-F238E27FC236}">
                <a16:creationId xmlns:a16="http://schemas.microsoft.com/office/drawing/2014/main" id="{5680DF41-CF69-4D0A-9807-598F0A11344F}"/>
              </a:ext>
            </a:extLst>
          </p:cNvPr>
          <p:cNvSpPr>
            <a:spLocks noGrp="1"/>
          </p:cNvSpPr>
          <p:nvPr>
            <p:ph type="sldNum" sz="quarter" idx="12"/>
          </p:nvPr>
        </p:nvSpPr>
        <p:spPr/>
        <p:txBody>
          <a:bodyPr/>
          <a:lstStyle/>
          <a:p>
            <a:pPr>
              <a:defRPr/>
            </a:pPr>
            <a:fld id="{91FED3F5-64EA-4060-BA79-D7160E2650E4}" type="slidenum">
              <a:rPr lang="en-GB" altLang="en-US" smtClean="0"/>
              <a:pPr>
                <a:defRPr/>
              </a:pPr>
              <a:t>3</a:t>
            </a:fld>
            <a:endParaRPr lang="en-GB" altLang="en-US"/>
          </a:p>
        </p:txBody>
      </p:sp>
    </p:spTree>
    <p:extLst>
      <p:ext uri="{BB962C8B-B14F-4D97-AF65-F5344CB8AC3E}">
        <p14:creationId xmlns:p14="http://schemas.microsoft.com/office/powerpoint/2010/main" val="186678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3259-9EB8-43A9-AD24-DC1FCC9E9C97}"/>
              </a:ext>
            </a:extLst>
          </p:cNvPr>
          <p:cNvSpPr>
            <a:spLocks noGrp="1"/>
          </p:cNvSpPr>
          <p:nvPr>
            <p:ph type="title"/>
          </p:nvPr>
        </p:nvSpPr>
        <p:spPr/>
        <p:txBody>
          <a:bodyPr/>
          <a:lstStyle/>
          <a:p>
            <a:r>
              <a:rPr lang="en-US" altLang="zh-CN" dirty="0"/>
              <a:t>Linear classifier model</a:t>
            </a:r>
            <a:endParaRPr lang="en-GB" dirty="0"/>
          </a:p>
        </p:txBody>
      </p:sp>
      <p:sp>
        <p:nvSpPr>
          <p:cNvPr id="5" name="Slide Number Placeholder 4">
            <a:extLst>
              <a:ext uri="{FF2B5EF4-FFF2-40B4-BE49-F238E27FC236}">
                <a16:creationId xmlns:a16="http://schemas.microsoft.com/office/drawing/2014/main" id="{A126D533-2131-4098-AAA6-1C9B58CC9091}"/>
              </a:ext>
            </a:extLst>
          </p:cNvPr>
          <p:cNvSpPr>
            <a:spLocks noGrp="1"/>
          </p:cNvSpPr>
          <p:nvPr>
            <p:ph type="sldNum" sz="quarter" idx="12"/>
          </p:nvPr>
        </p:nvSpPr>
        <p:spPr/>
        <p:txBody>
          <a:bodyPr/>
          <a:lstStyle/>
          <a:p>
            <a:pPr>
              <a:defRPr/>
            </a:pPr>
            <a:fld id="{91FED3F5-64EA-4060-BA79-D7160E2650E4}" type="slidenum">
              <a:rPr lang="en-GB" altLang="en-US" smtClean="0"/>
              <a:pPr>
                <a:defRPr/>
              </a:pPr>
              <a:t>30</a:t>
            </a:fld>
            <a:endParaRPr lang="en-GB" altLang="en-US"/>
          </a:p>
        </p:txBody>
      </p:sp>
      <p:graphicFrame>
        <p:nvGraphicFramePr>
          <p:cNvPr id="8" name="Object 2">
            <a:extLst>
              <a:ext uri="{FF2B5EF4-FFF2-40B4-BE49-F238E27FC236}">
                <a16:creationId xmlns:a16="http://schemas.microsoft.com/office/drawing/2014/main" id="{4FF087DC-EE92-473C-BED1-F7DD2998AE6C}"/>
              </a:ext>
            </a:extLst>
          </p:cNvPr>
          <p:cNvGraphicFramePr>
            <a:graphicFrameLocks noGrp="1" noChangeAspect="1"/>
          </p:cNvGraphicFramePr>
          <p:nvPr>
            <p:ph idx="1"/>
          </p:nvPr>
        </p:nvGraphicFramePr>
        <p:xfrm>
          <a:off x="1066800" y="1445060"/>
          <a:ext cx="7053482" cy="3058957"/>
        </p:xfrm>
        <a:graphic>
          <a:graphicData uri="http://schemas.openxmlformats.org/presentationml/2006/ole">
            <mc:AlternateContent xmlns:mc="http://schemas.openxmlformats.org/markup-compatibility/2006">
              <mc:Choice xmlns:v="urn:schemas-microsoft-com:vml" Requires="v">
                <p:oleObj spid="_x0000_s2074" name="Visio" r:id="rId3" imgW="8939428" imgH="3877354" progId="Visio.Drawing.6">
                  <p:embed/>
                </p:oleObj>
              </mc:Choice>
              <mc:Fallback>
                <p:oleObj name="Visio" r:id="rId3" imgW="8939428" imgH="3877354" progId="Visio.Drawing.6">
                  <p:embed/>
                  <p:pic>
                    <p:nvPicPr>
                      <p:cNvPr id="8" name="Object 2">
                        <a:extLst>
                          <a:ext uri="{FF2B5EF4-FFF2-40B4-BE49-F238E27FC236}">
                            <a16:creationId xmlns:a16="http://schemas.microsoft.com/office/drawing/2014/main" id="{4FF087DC-EE92-473C-BED1-F7DD2998A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5060"/>
                        <a:ext cx="7053482" cy="3058957"/>
                      </a:xfrm>
                      <a:prstGeom prst="rect">
                        <a:avLst/>
                      </a:prstGeom>
                      <a:noFill/>
                      <a:ln>
                        <a:noFill/>
                      </a:ln>
                      <a:effectLst/>
                    </p:spPr>
                  </p:pic>
                </p:oleObj>
              </mc:Fallback>
            </mc:AlternateContent>
          </a:graphicData>
        </a:graphic>
      </p:graphicFrame>
      <p:graphicFrame>
        <p:nvGraphicFramePr>
          <p:cNvPr id="9" name="Object 3">
            <a:extLst>
              <a:ext uri="{FF2B5EF4-FFF2-40B4-BE49-F238E27FC236}">
                <a16:creationId xmlns:a16="http://schemas.microsoft.com/office/drawing/2014/main" id="{53B0E870-6A79-4471-90D9-E7B22E07B120}"/>
              </a:ext>
            </a:extLst>
          </p:cNvPr>
          <p:cNvGraphicFramePr>
            <a:graphicFrameLocks noChangeAspect="1"/>
          </p:cNvGraphicFramePr>
          <p:nvPr/>
        </p:nvGraphicFramePr>
        <p:xfrm>
          <a:off x="1522085" y="4653678"/>
          <a:ext cx="5346700" cy="1412875"/>
        </p:xfrm>
        <a:graphic>
          <a:graphicData uri="http://schemas.openxmlformats.org/presentationml/2006/ole">
            <mc:AlternateContent xmlns:mc="http://schemas.openxmlformats.org/markup-compatibility/2006">
              <mc:Choice xmlns:v="urn:schemas-microsoft-com:vml" Requires="v">
                <p:oleObj spid="_x0000_s2075" name="Equation" r:id="rId5" imgW="2362200" imgH="711200" progId="Equation.3">
                  <p:embed/>
                </p:oleObj>
              </mc:Choice>
              <mc:Fallback>
                <p:oleObj name="Equation" r:id="rId5" imgW="2362200" imgH="711200" progId="Equation.3">
                  <p:embed/>
                  <p:pic>
                    <p:nvPicPr>
                      <p:cNvPr id="9" name="Object 3">
                        <a:extLst>
                          <a:ext uri="{FF2B5EF4-FFF2-40B4-BE49-F238E27FC236}">
                            <a16:creationId xmlns:a16="http://schemas.microsoft.com/office/drawing/2014/main" id="{53B0E870-6A79-4471-90D9-E7B22E07B1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085" y="4653678"/>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1527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E033-E126-467B-ABB0-CC411E94C699}"/>
              </a:ext>
            </a:extLst>
          </p:cNvPr>
          <p:cNvSpPr>
            <a:spLocks noGrp="1"/>
          </p:cNvSpPr>
          <p:nvPr>
            <p:ph type="title"/>
          </p:nvPr>
        </p:nvSpPr>
        <p:spPr/>
        <p:txBody>
          <a:bodyPr/>
          <a:lstStyle/>
          <a:p>
            <a:r>
              <a:rPr lang="en-GB" dirty="0"/>
              <a:t>A simple linear regressor</a:t>
            </a:r>
          </a:p>
        </p:txBody>
      </p:sp>
      <p:sp>
        <p:nvSpPr>
          <p:cNvPr id="5" name="Slide Number Placeholder 4">
            <a:extLst>
              <a:ext uri="{FF2B5EF4-FFF2-40B4-BE49-F238E27FC236}">
                <a16:creationId xmlns:a16="http://schemas.microsoft.com/office/drawing/2014/main" id="{590FC740-E655-4487-BE30-173C1935A0EF}"/>
              </a:ext>
            </a:extLst>
          </p:cNvPr>
          <p:cNvSpPr>
            <a:spLocks noGrp="1"/>
          </p:cNvSpPr>
          <p:nvPr>
            <p:ph type="sldNum" sz="quarter" idx="12"/>
          </p:nvPr>
        </p:nvSpPr>
        <p:spPr/>
        <p:txBody>
          <a:bodyPr/>
          <a:lstStyle/>
          <a:p>
            <a:pPr>
              <a:defRPr/>
            </a:pPr>
            <a:fld id="{91FED3F5-64EA-4060-BA79-D7160E2650E4}" type="slidenum">
              <a:rPr lang="en-GB" altLang="en-US" smtClean="0"/>
              <a:pPr>
                <a:defRPr/>
              </a:pPr>
              <a:t>31</a:t>
            </a:fld>
            <a:endParaRPr lang="en-GB" altLang="en-US"/>
          </a:p>
        </p:txBody>
      </p:sp>
      <p:pic>
        <p:nvPicPr>
          <p:cNvPr id="3074" name="Picture 2" descr="Simple Linear Regression | An Easy Introduction &amp;amp; Examples">
            <a:extLst>
              <a:ext uri="{FF2B5EF4-FFF2-40B4-BE49-F238E27FC236}">
                <a16:creationId xmlns:a16="http://schemas.microsoft.com/office/drawing/2014/main" id="{7697CCD3-B98F-4F02-BC9C-31CE0D7FB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931" y="1787627"/>
            <a:ext cx="3981295" cy="30639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tion to Linear Regression Algorithm with Example - Vidyasheela">
            <a:extLst>
              <a:ext uri="{FF2B5EF4-FFF2-40B4-BE49-F238E27FC236}">
                <a16:creationId xmlns:a16="http://schemas.microsoft.com/office/drawing/2014/main" id="{43C3810B-81B1-47DE-B2B2-4F4E7D11B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31" y="1621709"/>
            <a:ext cx="3831048" cy="3164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17067D6-54F5-4D0A-AFAA-8829B700D619}"/>
              </a:ext>
            </a:extLst>
          </p:cNvPr>
          <p:cNvPicPr>
            <a:picLocks noChangeAspect="1"/>
          </p:cNvPicPr>
          <p:nvPr/>
        </p:nvPicPr>
        <p:blipFill>
          <a:blip r:embed="rId4"/>
          <a:stretch>
            <a:fillRect/>
          </a:stretch>
        </p:blipFill>
        <p:spPr>
          <a:xfrm>
            <a:off x="2399070" y="5156405"/>
            <a:ext cx="4493343" cy="842502"/>
          </a:xfrm>
          <a:prstGeom prst="rect">
            <a:avLst/>
          </a:prstGeom>
        </p:spPr>
      </p:pic>
    </p:spTree>
    <p:extLst>
      <p:ext uri="{BB962C8B-B14F-4D97-AF65-F5344CB8AC3E}">
        <p14:creationId xmlns:p14="http://schemas.microsoft.com/office/powerpoint/2010/main" val="3990441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C929-DA1D-4E52-9334-7FADE68D817D}"/>
              </a:ext>
            </a:extLst>
          </p:cNvPr>
          <p:cNvSpPr>
            <a:spLocks noGrp="1"/>
          </p:cNvSpPr>
          <p:nvPr>
            <p:ph type="title"/>
          </p:nvPr>
        </p:nvSpPr>
        <p:spPr/>
        <p:txBody>
          <a:bodyPr/>
          <a:lstStyle/>
          <a:p>
            <a:r>
              <a:rPr lang="en-US" altLang="zh-CN" dirty="0"/>
              <a:t>Linear or non-linear regressor</a:t>
            </a:r>
            <a:endParaRPr lang="en-GB" dirty="0"/>
          </a:p>
        </p:txBody>
      </p:sp>
      <p:sp>
        <p:nvSpPr>
          <p:cNvPr id="5" name="Slide Number Placeholder 4">
            <a:extLst>
              <a:ext uri="{FF2B5EF4-FFF2-40B4-BE49-F238E27FC236}">
                <a16:creationId xmlns:a16="http://schemas.microsoft.com/office/drawing/2014/main" id="{7A144BD1-B42B-46E7-A49F-31F132E62E67}"/>
              </a:ext>
            </a:extLst>
          </p:cNvPr>
          <p:cNvSpPr>
            <a:spLocks noGrp="1"/>
          </p:cNvSpPr>
          <p:nvPr>
            <p:ph type="sldNum" sz="quarter" idx="12"/>
          </p:nvPr>
        </p:nvSpPr>
        <p:spPr/>
        <p:txBody>
          <a:bodyPr/>
          <a:lstStyle/>
          <a:p>
            <a:pPr>
              <a:defRPr/>
            </a:pPr>
            <a:fld id="{91FED3F5-64EA-4060-BA79-D7160E2650E4}" type="slidenum">
              <a:rPr lang="en-GB" altLang="en-US" smtClean="0"/>
              <a:pPr>
                <a:defRPr/>
              </a:pPr>
              <a:t>32</a:t>
            </a:fld>
            <a:endParaRPr lang="en-GB" altLang="en-US"/>
          </a:p>
        </p:txBody>
      </p:sp>
      <p:pic>
        <p:nvPicPr>
          <p:cNvPr id="6" name="Chart 3">
            <a:extLst>
              <a:ext uri="{FF2B5EF4-FFF2-40B4-BE49-F238E27FC236}">
                <a16:creationId xmlns:a16="http://schemas.microsoft.com/office/drawing/2014/main" id="{27B7DC3A-C175-440F-B201-2253589246D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0894" y="2350798"/>
            <a:ext cx="554037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C230D67B-8B80-45AE-A370-DE821433DC15}"/>
              </a:ext>
            </a:extLst>
          </p:cNvPr>
          <p:cNvSpPr>
            <a:spLocks noChangeArrowheads="1"/>
          </p:cNvSpPr>
          <p:nvPr/>
        </p:nvSpPr>
        <p:spPr bwMode="auto">
          <a:xfrm>
            <a:off x="1085852" y="3338224"/>
            <a:ext cx="1012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a:solidFill>
                  <a:srgbClr val="000000"/>
                </a:solidFill>
              </a:rPr>
              <a:t>Price ($) </a:t>
            </a:r>
            <a:endParaRPr lang="zh-CN" altLang="en-US" sz="1800">
              <a:solidFill>
                <a:srgbClr val="000000"/>
              </a:solidFill>
            </a:endParaRPr>
          </a:p>
          <a:p>
            <a:pPr algn="ctr" eaLnBrk="1" hangingPunct="1">
              <a:spcBef>
                <a:spcPct val="0"/>
              </a:spcBef>
              <a:buFont typeface="Arial" panose="020B0604020202020204" pitchFamily="34" charset="0"/>
              <a:buNone/>
            </a:pPr>
            <a:r>
              <a:rPr lang="en-US" altLang="zh-CN" sz="1800">
                <a:solidFill>
                  <a:srgbClr val="000000"/>
                </a:solidFill>
              </a:rPr>
              <a:t>in 1000’s</a:t>
            </a:r>
          </a:p>
        </p:txBody>
      </p:sp>
      <p:sp>
        <p:nvSpPr>
          <p:cNvPr id="8" name="TextBox 8">
            <a:extLst>
              <a:ext uri="{FF2B5EF4-FFF2-40B4-BE49-F238E27FC236}">
                <a16:creationId xmlns:a16="http://schemas.microsoft.com/office/drawing/2014/main" id="{3E190B3D-4856-495D-B243-C489BE811A6E}"/>
              </a:ext>
            </a:extLst>
          </p:cNvPr>
          <p:cNvSpPr>
            <a:spLocks noChangeArrowheads="1"/>
          </p:cNvSpPr>
          <p:nvPr/>
        </p:nvSpPr>
        <p:spPr bwMode="auto">
          <a:xfrm>
            <a:off x="4376712" y="5106697"/>
            <a:ext cx="1328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dirty="0">
                <a:solidFill>
                  <a:srgbClr val="000000"/>
                </a:solidFill>
              </a:rPr>
              <a:t>Size in feet</a:t>
            </a:r>
            <a:r>
              <a:rPr lang="en-US" altLang="zh-CN" sz="1800" baseline="30000" dirty="0">
                <a:solidFill>
                  <a:srgbClr val="000000"/>
                </a:solidFill>
              </a:rPr>
              <a:t>2</a:t>
            </a:r>
            <a:r>
              <a:rPr lang="en-US" altLang="zh-CN" sz="1800" dirty="0">
                <a:solidFill>
                  <a:srgbClr val="000000"/>
                </a:solidFill>
              </a:rPr>
              <a:t> </a:t>
            </a:r>
          </a:p>
        </p:txBody>
      </p:sp>
      <p:cxnSp>
        <p:nvCxnSpPr>
          <p:cNvPr id="9" name="直接连接符 10">
            <a:extLst>
              <a:ext uri="{FF2B5EF4-FFF2-40B4-BE49-F238E27FC236}">
                <a16:creationId xmlns:a16="http://schemas.microsoft.com/office/drawing/2014/main" id="{D03715D1-6575-4351-B684-3186E84B5D4B}"/>
              </a:ext>
            </a:extLst>
          </p:cNvPr>
          <p:cNvCxnSpPr>
            <a:cxnSpLocks noChangeShapeType="1"/>
          </p:cNvCxnSpPr>
          <p:nvPr/>
        </p:nvCxnSpPr>
        <p:spPr bwMode="auto">
          <a:xfrm flipV="1">
            <a:off x="3143250" y="2633047"/>
            <a:ext cx="3886200" cy="1524000"/>
          </a:xfrm>
          <a:prstGeom prst="line">
            <a:avLst/>
          </a:prstGeom>
          <a:noFill/>
          <a:ln w="9525" algn="ctr">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任意多边形 7">
            <a:extLst>
              <a:ext uri="{FF2B5EF4-FFF2-40B4-BE49-F238E27FC236}">
                <a16:creationId xmlns:a16="http://schemas.microsoft.com/office/drawing/2014/main" id="{E6EB7563-8FCE-4EED-8E6E-EE1E48DEF39C}"/>
              </a:ext>
            </a:extLst>
          </p:cNvPr>
          <p:cNvSpPr>
            <a:spLocks/>
          </p:cNvSpPr>
          <p:nvPr/>
        </p:nvSpPr>
        <p:spPr bwMode="auto">
          <a:xfrm>
            <a:off x="3392490" y="2994997"/>
            <a:ext cx="3716337" cy="1250950"/>
          </a:xfrm>
          <a:custGeom>
            <a:avLst/>
            <a:gdLst>
              <a:gd name="T0" fmla="*/ 0 w 3716594"/>
              <a:gd name="T1" fmla="*/ 1250950 h 1251075"/>
              <a:gd name="T2" fmla="*/ 1521929 w 3716594"/>
              <a:gd name="T3" fmla="*/ 112489 h 1251075"/>
              <a:gd name="T4" fmla="*/ 3716337 w 3716594"/>
              <a:gd name="T5" fmla="*/ 41704 h 1251075"/>
              <a:gd name="T6" fmla="*/ 0 60000 65536"/>
              <a:gd name="T7" fmla="*/ 0 60000 65536"/>
              <a:gd name="T8" fmla="*/ 0 60000 65536"/>
            </a:gdLst>
            <a:ahLst/>
            <a:cxnLst>
              <a:cxn ang="T6">
                <a:pos x="T0" y="T1"/>
              </a:cxn>
              <a:cxn ang="T7">
                <a:pos x="T2" y="T3"/>
              </a:cxn>
              <a:cxn ang="T8">
                <a:pos x="T4" y="T5"/>
              </a:cxn>
            </a:cxnLst>
            <a:rect l="0" t="0" r="r" b="b"/>
            <a:pathLst>
              <a:path w="3716594" h="1251075">
                <a:moveTo>
                  <a:pt x="0" y="1251075"/>
                </a:moveTo>
                <a:cubicBezTo>
                  <a:pt x="451301" y="782568"/>
                  <a:pt x="902602" y="314061"/>
                  <a:pt x="1522034" y="112500"/>
                </a:cubicBezTo>
                <a:cubicBezTo>
                  <a:pt x="2141466" y="-89061"/>
                  <a:pt x="3716594" y="41708"/>
                  <a:pt x="3716594" y="41708"/>
                </a:cubicBezTo>
              </a:path>
            </a:pathLst>
          </a:cu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86155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1783-982C-47F1-B514-517FDE3F9929}"/>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F484D859-ED27-4A06-867B-123DAA8C74B6}"/>
              </a:ext>
            </a:extLst>
          </p:cNvPr>
          <p:cNvSpPr>
            <a:spLocks noGrp="1"/>
          </p:cNvSpPr>
          <p:nvPr>
            <p:ph idx="1"/>
          </p:nvPr>
        </p:nvSpPr>
        <p:spPr/>
        <p:txBody>
          <a:bodyPr/>
          <a:lstStyle/>
          <a:p>
            <a:r>
              <a:rPr lang="en-GB" dirty="0"/>
              <a:t>Linear and Non-linear systems, which do you think is better?</a:t>
            </a:r>
          </a:p>
        </p:txBody>
      </p:sp>
      <p:sp>
        <p:nvSpPr>
          <p:cNvPr id="5" name="Slide Number Placeholder 4">
            <a:extLst>
              <a:ext uri="{FF2B5EF4-FFF2-40B4-BE49-F238E27FC236}">
                <a16:creationId xmlns:a16="http://schemas.microsoft.com/office/drawing/2014/main" id="{910E1EA8-8610-4B01-BEC1-E9B85CB98A29}"/>
              </a:ext>
            </a:extLst>
          </p:cNvPr>
          <p:cNvSpPr>
            <a:spLocks noGrp="1"/>
          </p:cNvSpPr>
          <p:nvPr>
            <p:ph type="sldNum" sz="quarter" idx="12"/>
          </p:nvPr>
        </p:nvSpPr>
        <p:spPr/>
        <p:txBody>
          <a:bodyPr/>
          <a:lstStyle/>
          <a:p>
            <a:pPr>
              <a:defRPr/>
            </a:pPr>
            <a:fld id="{91FED3F5-64EA-4060-BA79-D7160E2650E4}" type="slidenum">
              <a:rPr lang="en-GB" altLang="en-US" smtClean="0"/>
              <a:pPr>
                <a:defRPr/>
              </a:pPr>
              <a:t>33</a:t>
            </a:fld>
            <a:endParaRPr lang="en-GB" altLang="en-US"/>
          </a:p>
        </p:txBody>
      </p:sp>
    </p:spTree>
    <p:extLst>
      <p:ext uri="{BB962C8B-B14F-4D97-AF65-F5344CB8AC3E}">
        <p14:creationId xmlns:p14="http://schemas.microsoft.com/office/powerpoint/2010/main" val="4076709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8164-582D-4627-BFC4-3C9CF25098E7}"/>
              </a:ext>
            </a:extLst>
          </p:cNvPr>
          <p:cNvSpPr>
            <a:spLocks noGrp="1"/>
          </p:cNvSpPr>
          <p:nvPr>
            <p:ph type="title"/>
          </p:nvPr>
        </p:nvSpPr>
        <p:spPr/>
        <p:txBody>
          <a:bodyPr/>
          <a:lstStyle/>
          <a:p>
            <a:r>
              <a:rPr lang="en-GB" dirty="0"/>
              <a:t>Overfitting problem</a:t>
            </a:r>
          </a:p>
        </p:txBody>
      </p:sp>
      <p:sp>
        <p:nvSpPr>
          <p:cNvPr id="5" name="Slide Number Placeholder 4">
            <a:extLst>
              <a:ext uri="{FF2B5EF4-FFF2-40B4-BE49-F238E27FC236}">
                <a16:creationId xmlns:a16="http://schemas.microsoft.com/office/drawing/2014/main" id="{53F2E111-5FF5-4479-B976-61DDD7E8AFFC}"/>
              </a:ext>
            </a:extLst>
          </p:cNvPr>
          <p:cNvSpPr>
            <a:spLocks noGrp="1"/>
          </p:cNvSpPr>
          <p:nvPr>
            <p:ph type="sldNum" sz="quarter" idx="12"/>
          </p:nvPr>
        </p:nvSpPr>
        <p:spPr/>
        <p:txBody>
          <a:bodyPr/>
          <a:lstStyle/>
          <a:p>
            <a:pPr>
              <a:defRPr/>
            </a:pPr>
            <a:fld id="{91FED3F5-64EA-4060-BA79-D7160E2650E4}" type="slidenum">
              <a:rPr lang="en-GB" altLang="en-US" smtClean="0"/>
              <a:pPr>
                <a:defRPr/>
              </a:pPr>
              <a:t>34</a:t>
            </a:fld>
            <a:endParaRPr lang="en-GB" altLang="en-US"/>
          </a:p>
        </p:txBody>
      </p:sp>
      <p:pic>
        <p:nvPicPr>
          <p:cNvPr id="7" name="Picture 6">
            <a:extLst>
              <a:ext uri="{FF2B5EF4-FFF2-40B4-BE49-F238E27FC236}">
                <a16:creationId xmlns:a16="http://schemas.microsoft.com/office/drawing/2014/main" id="{E55A0E55-7EFE-40BF-B4E5-203F199643FF}"/>
              </a:ext>
            </a:extLst>
          </p:cNvPr>
          <p:cNvPicPr>
            <a:picLocks noChangeAspect="1"/>
          </p:cNvPicPr>
          <p:nvPr/>
        </p:nvPicPr>
        <p:blipFill>
          <a:blip r:embed="rId3"/>
          <a:stretch>
            <a:fillRect/>
          </a:stretch>
        </p:blipFill>
        <p:spPr>
          <a:xfrm>
            <a:off x="486211" y="1604622"/>
            <a:ext cx="8171578" cy="3343956"/>
          </a:xfrm>
          <a:prstGeom prst="rect">
            <a:avLst/>
          </a:prstGeom>
        </p:spPr>
      </p:pic>
      <p:sp>
        <p:nvSpPr>
          <p:cNvPr id="8" name="Rectangle 7">
            <a:extLst>
              <a:ext uri="{FF2B5EF4-FFF2-40B4-BE49-F238E27FC236}">
                <a16:creationId xmlns:a16="http://schemas.microsoft.com/office/drawing/2014/main" id="{1981BE0B-1FE6-4649-AE36-992ED1941BC7}"/>
              </a:ext>
            </a:extLst>
          </p:cNvPr>
          <p:cNvSpPr/>
          <p:nvPr/>
        </p:nvSpPr>
        <p:spPr>
          <a:xfrm>
            <a:off x="595068" y="4955042"/>
            <a:ext cx="7939332" cy="830997"/>
          </a:xfrm>
          <a:prstGeom prst="rect">
            <a:avLst/>
          </a:prstGeom>
        </p:spPr>
        <p:txBody>
          <a:bodyPr wrap="square">
            <a:spAutoFit/>
          </a:bodyPr>
          <a:lstStyle/>
          <a:p>
            <a:r>
              <a:rPr lang="en-GB" sz="2400" dirty="0"/>
              <a:t>Similar to human being, the pattern found from the data is balanced between accuracy and overfitting</a:t>
            </a:r>
            <a:endParaRPr lang="en-GB" dirty="0"/>
          </a:p>
        </p:txBody>
      </p:sp>
    </p:spTree>
    <p:extLst>
      <p:ext uri="{BB962C8B-B14F-4D97-AF65-F5344CB8AC3E}">
        <p14:creationId xmlns:p14="http://schemas.microsoft.com/office/powerpoint/2010/main" val="2147169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C929-DA1D-4E52-9334-7FADE68D817D}"/>
              </a:ext>
            </a:extLst>
          </p:cNvPr>
          <p:cNvSpPr>
            <a:spLocks noGrp="1"/>
          </p:cNvSpPr>
          <p:nvPr>
            <p:ph type="title"/>
          </p:nvPr>
        </p:nvSpPr>
        <p:spPr/>
        <p:txBody>
          <a:bodyPr/>
          <a:lstStyle/>
          <a:p>
            <a:r>
              <a:rPr lang="en-US" altLang="zh-CN" dirty="0"/>
              <a:t>No Free-lunch Theorem</a:t>
            </a:r>
            <a:endParaRPr lang="en-GB" dirty="0"/>
          </a:p>
        </p:txBody>
      </p:sp>
      <p:sp>
        <p:nvSpPr>
          <p:cNvPr id="5" name="Slide Number Placeholder 4">
            <a:extLst>
              <a:ext uri="{FF2B5EF4-FFF2-40B4-BE49-F238E27FC236}">
                <a16:creationId xmlns:a16="http://schemas.microsoft.com/office/drawing/2014/main" id="{7A144BD1-B42B-46E7-A49F-31F132E62E67}"/>
              </a:ext>
            </a:extLst>
          </p:cNvPr>
          <p:cNvSpPr>
            <a:spLocks noGrp="1"/>
          </p:cNvSpPr>
          <p:nvPr>
            <p:ph type="sldNum" sz="quarter" idx="12"/>
          </p:nvPr>
        </p:nvSpPr>
        <p:spPr/>
        <p:txBody>
          <a:bodyPr/>
          <a:lstStyle/>
          <a:p>
            <a:pPr>
              <a:defRPr/>
            </a:pPr>
            <a:fld id="{91FED3F5-64EA-4060-BA79-D7160E2650E4}" type="slidenum">
              <a:rPr lang="en-GB" altLang="en-US" smtClean="0"/>
              <a:pPr>
                <a:defRPr/>
              </a:pPr>
              <a:t>35</a:t>
            </a:fld>
            <a:endParaRPr lang="en-GB" altLang="en-US"/>
          </a:p>
        </p:txBody>
      </p:sp>
      <p:sp>
        <p:nvSpPr>
          <p:cNvPr id="4" name="Rectangle 3">
            <a:extLst>
              <a:ext uri="{FF2B5EF4-FFF2-40B4-BE49-F238E27FC236}">
                <a16:creationId xmlns:a16="http://schemas.microsoft.com/office/drawing/2014/main" id="{30AB19E3-9634-4BD1-B581-BB8701BA76BD}"/>
              </a:ext>
            </a:extLst>
          </p:cNvPr>
          <p:cNvSpPr/>
          <p:nvPr/>
        </p:nvSpPr>
        <p:spPr>
          <a:xfrm>
            <a:off x="762001" y="1686259"/>
            <a:ext cx="7772399" cy="1200329"/>
          </a:xfrm>
          <a:prstGeom prst="rect">
            <a:avLst/>
          </a:prstGeom>
        </p:spPr>
        <p:txBody>
          <a:bodyPr wrap="square">
            <a:spAutoFit/>
          </a:bodyPr>
          <a:lstStyle/>
          <a:p>
            <a:r>
              <a:rPr lang="en-GB" sz="2400" dirty="0">
                <a:latin typeface="BookAntiqua"/>
              </a:rPr>
              <a:t>Each classification algorithm has its inherent biases, and no single classification model enjoys superiority if we don't make any assumptions about the task.</a:t>
            </a:r>
            <a:endParaRPr lang="en-GB" dirty="0"/>
          </a:p>
        </p:txBody>
      </p:sp>
      <p:sp>
        <p:nvSpPr>
          <p:cNvPr id="6" name="Rectangle 5">
            <a:extLst>
              <a:ext uri="{FF2B5EF4-FFF2-40B4-BE49-F238E27FC236}">
                <a16:creationId xmlns:a16="http://schemas.microsoft.com/office/drawing/2014/main" id="{56B2FEC7-D649-4726-80EB-196CD5F5FC66}"/>
              </a:ext>
            </a:extLst>
          </p:cNvPr>
          <p:cNvSpPr/>
          <p:nvPr/>
        </p:nvSpPr>
        <p:spPr>
          <a:xfrm>
            <a:off x="762000" y="3935064"/>
            <a:ext cx="7572704" cy="1569660"/>
          </a:xfrm>
          <a:prstGeom prst="rect">
            <a:avLst/>
          </a:prstGeom>
        </p:spPr>
        <p:txBody>
          <a:bodyPr wrap="square">
            <a:spAutoFit/>
          </a:bodyPr>
          <a:lstStyle/>
          <a:p>
            <a:r>
              <a:rPr lang="en-GB" sz="2400" i="1" dirty="0">
                <a:latin typeface="BookAntiqua-Italic"/>
              </a:rPr>
              <a:t>How do we know which model performs well on the</a:t>
            </a:r>
          </a:p>
          <a:p>
            <a:r>
              <a:rPr lang="en-GB" sz="2400" i="1" dirty="0">
                <a:latin typeface="BookAntiqua-Italic"/>
              </a:rPr>
              <a:t>final test dataset and real-world data if we don't use this test dataset for the model selection,</a:t>
            </a:r>
          </a:p>
          <a:p>
            <a:r>
              <a:rPr lang="en-GB" sz="2400" i="1" dirty="0">
                <a:latin typeface="BookAntiqua-Italic"/>
              </a:rPr>
              <a:t>but keep it for the final model evaluation?</a:t>
            </a:r>
            <a:endParaRPr lang="en-GB" dirty="0"/>
          </a:p>
        </p:txBody>
      </p:sp>
      <p:sp>
        <p:nvSpPr>
          <p:cNvPr id="7" name="Rectangle 6">
            <a:extLst>
              <a:ext uri="{FF2B5EF4-FFF2-40B4-BE49-F238E27FC236}">
                <a16:creationId xmlns:a16="http://schemas.microsoft.com/office/drawing/2014/main" id="{29256BE1-E084-49C0-82C0-768DC865C186}"/>
              </a:ext>
            </a:extLst>
          </p:cNvPr>
          <p:cNvSpPr/>
          <p:nvPr/>
        </p:nvSpPr>
        <p:spPr>
          <a:xfrm>
            <a:off x="2906110" y="3179993"/>
            <a:ext cx="3007555" cy="461665"/>
          </a:xfrm>
          <a:prstGeom prst="rect">
            <a:avLst/>
          </a:prstGeom>
        </p:spPr>
        <p:txBody>
          <a:bodyPr wrap="none">
            <a:spAutoFit/>
          </a:bodyPr>
          <a:lstStyle/>
          <a:p>
            <a:r>
              <a:rPr lang="en-US" altLang="zh-CN" sz="2400" dirty="0">
                <a:solidFill>
                  <a:srgbClr val="FF0000"/>
                </a:solidFill>
              </a:rPr>
              <a:t>No model is perfect! </a:t>
            </a:r>
            <a:endParaRPr lang="en-GB" sz="2400" dirty="0">
              <a:solidFill>
                <a:srgbClr val="FF0000"/>
              </a:solidFill>
            </a:endParaRPr>
          </a:p>
        </p:txBody>
      </p:sp>
    </p:spTree>
    <p:extLst>
      <p:ext uri="{BB962C8B-B14F-4D97-AF65-F5344CB8AC3E}">
        <p14:creationId xmlns:p14="http://schemas.microsoft.com/office/powerpoint/2010/main" val="1105973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12E4-F79E-4A17-849E-F43FAED232F0}"/>
              </a:ext>
            </a:extLst>
          </p:cNvPr>
          <p:cNvSpPr>
            <a:spLocks noGrp="1"/>
          </p:cNvSpPr>
          <p:nvPr>
            <p:ph type="title"/>
          </p:nvPr>
        </p:nvSpPr>
        <p:spPr>
          <a:xfrm>
            <a:off x="762000" y="3142593"/>
            <a:ext cx="7772400" cy="990600"/>
          </a:xfrm>
        </p:spPr>
        <p:txBody>
          <a:bodyPr/>
          <a:lstStyle/>
          <a:p>
            <a:r>
              <a:rPr lang="en-GB" dirty="0"/>
              <a:t>Model Evaluation</a:t>
            </a:r>
          </a:p>
        </p:txBody>
      </p:sp>
      <p:sp>
        <p:nvSpPr>
          <p:cNvPr id="5" name="Slide Number Placeholder 4">
            <a:extLst>
              <a:ext uri="{FF2B5EF4-FFF2-40B4-BE49-F238E27FC236}">
                <a16:creationId xmlns:a16="http://schemas.microsoft.com/office/drawing/2014/main" id="{5E2A0D02-F567-4CE7-A78B-C5663A95394C}"/>
              </a:ext>
            </a:extLst>
          </p:cNvPr>
          <p:cNvSpPr>
            <a:spLocks noGrp="1"/>
          </p:cNvSpPr>
          <p:nvPr>
            <p:ph type="sldNum" sz="quarter" idx="12"/>
          </p:nvPr>
        </p:nvSpPr>
        <p:spPr/>
        <p:txBody>
          <a:bodyPr/>
          <a:lstStyle/>
          <a:p>
            <a:pPr>
              <a:defRPr/>
            </a:pPr>
            <a:fld id="{91FED3F5-64EA-4060-BA79-D7160E2650E4}" type="slidenum">
              <a:rPr lang="en-GB" altLang="en-US" smtClean="0"/>
              <a:pPr>
                <a:defRPr/>
              </a:pPr>
              <a:t>36</a:t>
            </a:fld>
            <a:endParaRPr lang="en-GB" altLang="en-US"/>
          </a:p>
        </p:txBody>
      </p:sp>
    </p:spTree>
    <p:extLst>
      <p:ext uri="{BB962C8B-B14F-4D97-AF65-F5344CB8AC3E}">
        <p14:creationId xmlns:p14="http://schemas.microsoft.com/office/powerpoint/2010/main" val="963062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D0EA-BD44-47FB-9C6D-2D47373D2A33}"/>
              </a:ext>
            </a:extLst>
          </p:cNvPr>
          <p:cNvSpPr>
            <a:spLocks noGrp="1"/>
          </p:cNvSpPr>
          <p:nvPr>
            <p:ph type="title"/>
          </p:nvPr>
        </p:nvSpPr>
        <p:spPr/>
        <p:txBody>
          <a:bodyPr/>
          <a:lstStyle/>
          <a:p>
            <a:r>
              <a:rPr lang="en-GB" dirty="0"/>
              <a:t>Confusion Matrix</a:t>
            </a:r>
          </a:p>
        </p:txBody>
      </p:sp>
      <p:sp>
        <p:nvSpPr>
          <p:cNvPr id="5" name="Slide Number Placeholder 4">
            <a:extLst>
              <a:ext uri="{FF2B5EF4-FFF2-40B4-BE49-F238E27FC236}">
                <a16:creationId xmlns:a16="http://schemas.microsoft.com/office/drawing/2014/main" id="{E23C5084-0049-4A4B-B3E3-16537689B96A}"/>
              </a:ext>
            </a:extLst>
          </p:cNvPr>
          <p:cNvSpPr>
            <a:spLocks noGrp="1"/>
          </p:cNvSpPr>
          <p:nvPr>
            <p:ph type="sldNum" sz="quarter" idx="12"/>
          </p:nvPr>
        </p:nvSpPr>
        <p:spPr/>
        <p:txBody>
          <a:bodyPr/>
          <a:lstStyle/>
          <a:p>
            <a:pPr>
              <a:defRPr/>
            </a:pPr>
            <a:fld id="{91FED3F5-64EA-4060-BA79-D7160E2650E4}" type="slidenum">
              <a:rPr lang="en-GB" altLang="en-US" smtClean="0"/>
              <a:pPr>
                <a:defRPr/>
              </a:pPr>
              <a:t>37</a:t>
            </a:fld>
            <a:endParaRPr lang="en-GB" altLang="en-US"/>
          </a:p>
        </p:txBody>
      </p:sp>
      <p:pic>
        <p:nvPicPr>
          <p:cNvPr id="1026" name="Picture 2" descr="Evaluate AutoML experiment results - Azure Machine Learning | Microsoft Docs">
            <a:extLst>
              <a:ext uri="{FF2B5EF4-FFF2-40B4-BE49-F238E27FC236}">
                <a16:creationId xmlns:a16="http://schemas.microsoft.com/office/drawing/2014/main" id="{4FBAB5DD-11B4-4490-A925-9283F966C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456" y="2694562"/>
            <a:ext cx="5663268" cy="3228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995FF1-6F7C-4D36-8EF6-CDFB99A85790}"/>
              </a:ext>
            </a:extLst>
          </p:cNvPr>
          <p:cNvSpPr txBox="1"/>
          <p:nvPr/>
        </p:nvSpPr>
        <p:spPr>
          <a:xfrm>
            <a:off x="787940" y="1515043"/>
            <a:ext cx="7383293" cy="1107996"/>
          </a:xfrm>
          <a:prstGeom prst="rect">
            <a:avLst/>
          </a:prstGeom>
          <a:noFill/>
        </p:spPr>
        <p:txBody>
          <a:bodyPr wrap="square">
            <a:spAutoFit/>
          </a:bodyPr>
          <a:lstStyle/>
          <a:p>
            <a:r>
              <a:rPr lang="en-GB" dirty="0"/>
              <a:t>A confusion matrix, also known as an error matrix is a specific table layout that allows visualization of the performance of an algorithm</a:t>
            </a:r>
          </a:p>
        </p:txBody>
      </p:sp>
    </p:spTree>
    <p:extLst>
      <p:ext uri="{BB962C8B-B14F-4D97-AF65-F5344CB8AC3E}">
        <p14:creationId xmlns:p14="http://schemas.microsoft.com/office/powerpoint/2010/main" val="3661694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D535-4C42-47B9-AE2C-720A367F4EAE}"/>
              </a:ext>
            </a:extLst>
          </p:cNvPr>
          <p:cNvSpPr>
            <a:spLocks noGrp="1"/>
          </p:cNvSpPr>
          <p:nvPr>
            <p:ph type="title"/>
          </p:nvPr>
        </p:nvSpPr>
        <p:spPr/>
        <p:txBody>
          <a:bodyPr/>
          <a:lstStyle/>
          <a:p>
            <a:r>
              <a:rPr lang="en-GB" dirty="0"/>
              <a:t>Classification Model Evaluation</a:t>
            </a:r>
          </a:p>
        </p:txBody>
      </p:sp>
      <p:sp>
        <p:nvSpPr>
          <p:cNvPr id="5" name="Slide Number Placeholder 4">
            <a:extLst>
              <a:ext uri="{FF2B5EF4-FFF2-40B4-BE49-F238E27FC236}">
                <a16:creationId xmlns:a16="http://schemas.microsoft.com/office/drawing/2014/main" id="{0032D1B8-12FF-4A65-A6E5-68ABE8789C9D}"/>
              </a:ext>
            </a:extLst>
          </p:cNvPr>
          <p:cNvSpPr>
            <a:spLocks noGrp="1"/>
          </p:cNvSpPr>
          <p:nvPr>
            <p:ph type="sldNum" sz="quarter" idx="12"/>
          </p:nvPr>
        </p:nvSpPr>
        <p:spPr/>
        <p:txBody>
          <a:bodyPr/>
          <a:lstStyle/>
          <a:p>
            <a:pPr>
              <a:defRPr/>
            </a:pPr>
            <a:fld id="{91FED3F5-64EA-4060-BA79-D7160E2650E4}" type="slidenum">
              <a:rPr lang="en-GB" altLang="en-US" smtClean="0"/>
              <a:pPr>
                <a:defRPr/>
              </a:pPr>
              <a:t>38</a:t>
            </a:fld>
            <a:endParaRPr lang="en-GB" altLang="en-US"/>
          </a:p>
        </p:txBody>
      </p:sp>
      <p:pic>
        <p:nvPicPr>
          <p:cNvPr id="7" name="Picture 6">
            <a:extLst>
              <a:ext uri="{FF2B5EF4-FFF2-40B4-BE49-F238E27FC236}">
                <a16:creationId xmlns:a16="http://schemas.microsoft.com/office/drawing/2014/main" id="{5727C08A-C666-42BA-B3AF-35C1FE242163}"/>
              </a:ext>
            </a:extLst>
          </p:cNvPr>
          <p:cNvPicPr>
            <a:picLocks noChangeAspect="1"/>
          </p:cNvPicPr>
          <p:nvPr/>
        </p:nvPicPr>
        <p:blipFill>
          <a:blip r:embed="rId2"/>
          <a:stretch>
            <a:fillRect/>
          </a:stretch>
        </p:blipFill>
        <p:spPr>
          <a:xfrm>
            <a:off x="651643" y="1408880"/>
            <a:ext cx="8190271" cy="2117443"/>
          </a:xfrm>
          <a:prstGeom prst="rect">
            <a:avLst/>
          </a:prstGeom>
        </p:spPr>
      </p:pic>
      <p:sp>
        <p:nvSpPr>
          <p:cNvPr id="6" name="TextBox 5">
            <a:extLst>
              <a:ext uri="{FF2B5EF4-FFF2-40B4-BE49-F238E27FC236}">
                <a16:creationId xmlns:a16="http://schemas.microsoft.com/office/drawing/2014/main" id="{EDD57A86-E770-4EDC-88AC-D6E96FCF8453}"/>
              </a:ext>
            </a:extLst>
          </p:cNvPr>
          <p:cNvSpPr txBox="1"/>
          <p:nvPr/>
        </p:nvSpPr>
        <p:spPr>
          <a:xfrm>
            <a:off x="651643" y="3357881"/>
            <a:ext cx="8373979" cy="2677656"/>
          </a:xfrm>
          <a:prstGeom prst="rect">
            <a:avLst/>
          </a:prstGeom>
          <a:noFill/>
        </p:spPr>
        <p:txBody>
          <a:bodyPr wrap="square">
            <a:spAutoFit/>
          </a:bodyPr>
          <a:lstStyle/>
          <a:p>
            <a:r>
              <a:rPr lang="en-GB" sz="2400" dirty="0">
                <a:latin typeface="BookAntiqua"/>
              </a:rPr>
              <a:t>A true positive (a) is an outcome where the model correctly predicts the positive class. Similarly, a true negative (d) is an outcome where the model correctly predicts the negative class.</a:t>
            </a:r>
          </a:p>
          <a:p>
            <a:endParaRPr lang="en-GB" sz="2400" dirty="0">
              <a:latin typeface="BookAntiqua"/>
            </a:endParaRPr>
          </a:p>
          <a:p>
            <a:r>
              <a:rPr lang="en-GB" sz="2400" dirty="0">
                <a:latin typeface="BookAntiqua"/>
              </a:rPr>
              <a:t>A false positive (b) is an outcome where the model incorrectly predicts the positive class. And a false negative (c) is an outcome where the model incorrectly predicts the negative class.</a:t>
            </a:r>
          </a:p>
        </p:txBody>
      </p:sp>
    </p:spTree>
    <p:extLst>
      <p:ext uri="{BB962C8B-B14F-4D97-AF65-F5344CB8AC3E}">
        <p14:creationId xmlns:p14="http://schemas.microsoft.com/office/powerpoint/2010/main" val="317133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C929-DA1D-4E52-9334-7FADE68D817D}"/>
              </a:ext>
            </a:extLst>
          </p:cNvPr>
          <p:cNvSpPr>
            <a:spLocks noGrp="1"/>
          </p:cNvSpPr>
          <p:nvPr>
            <p:ph type="title"/>
          </p:nvPr>
        </p:nvSpPr>
        <p:spPr/>
        <p:txBody>
          <a:bodyPr/>
          <a:lstStyle/>
          <a:p>
            <a:r>
              <a:rPr lang="en-GB" dirty="0"/>
              <a:t>Trade-off – Precision vs Recall</a:t>
            </a:r>
          </a:p>
        </p:txBody>
      </p:sp>
      <p:sp>
        <p:nvSpPr>
          <p:cNvPr id="5" name="Slide Number Placeholder 4">
            <a:extLst>
              <a:ext uri="{FF2B5EF4-FFF2-40B4-BE49-F238E27FC236}">
                <a16:creationId xmlns:a16="http://schemas.microsoft.com/office/drawing/2014/main" id="{7A144BD1-B42B-46E7-A49F-31F132E62E67}"/>
              </a:ext>
            </a:extLst>
          </p:cNvPr>
          <p:cNvSpPr>
            <a:spLocks noGrp="1"/>
          </p:cNvSpPr>
          <p:nvPr>
            <p:ph type="sldNum" sz="quarter" idx="12"/>
          </p:nvPr>
        </p:nvSpPr>
        <p:spPr/>
        <p:txBody>
          <a:bodyPr/>
          <a:lstStyle/>
          <a:p>
            <a:pPr>
              <a:defRPr/>
            </a:pPr>
            <a:fld id="{91FED3F5-64EA-4060-BA79-D7160E2650E4}" type="slidenum">
              <a:rPr lang="en-GB" altLang="en-US" smtClean="0"/>
              <a:pPr>
                <a:defRPr/>
              </a:pPr>
              <a:t>39</a:t>
            </a:fld>
            <a:endParaRPr lang="en-GB" altLang="en-US"/>
          </a:p>
        </p:txBody>
      </p:sp>
      <p:sp>
        <p:nvSpPr>
          <p:cNvPr id="6" name="TextBox 5">
            <a:extLst>
              <a:ext uri="{FF2B5EF4-FFF2-40B4-BE49-F238E27FC236}">
                <a16:creationId xmlns:a16="http://schemas.microsoft.com/office/drawing/2014/main" id="{343B794F-F59D-4586-81EB-5C5CC257B0B5}"/>
              </a:ext>
            </a:extLst>
          </p:cNvPr>
          <p:cNvSpPr txBox="1"/>
          <p:nvPr/>
        </p:nvSpPr>
        <p:spPr>
          <a:xfrm>
            <a:off x="360947" y="1643896"/>
            <a:ext cx="8698831" cy="1107996"/>
          </a:xfrm>
          <a:prstGeom prst="rect">
            <a:avLst/>
          </a:prstGeom>
          <a:noFill/>
        </p:spPr>
        <p:txBody>
          <a:bodyPr wrap="square">
            <a:spAutoFit/>
          </a:bodyPr>
          <a:lstStyle/>
          <a:p>
            <a:r>
              <a:rPr lang="en-GB" dirty="0"/>
              <a:t>Precision (P) is defined as the number of true positives (a) over the number of true positives plus the number of false positives (b).</a:t>
            </a:r>
          </a:p>
          <a:p>
            <a:endParaRPr lang="en-GB" dirty="0"/>
          </a:p>
        </p:txBody>
      </p:sp>
      <p:sp>
        <p:nvSpPr>
          <p:cNvPr id="7" name="TextBox 6">
            <a:extLst>
              <a:ext uri="{FF2B5EF4-FFF2-40B4-BE49-F238E27FC236}">
                <a16:creationId xmlns:a16="http://schemas.microsoft.com/office/drawing/2014/main" id="{C474A87E-1F03-4778-AE67-429443E596A8}"/>
              </a:ext>
            </a:extLst>
          </p:cNvPr>
          <p:cNvSpPr txBox="1"/>
          <p:nvPr/>
        </p:nvSpPr>
        <p:spPr>
          <a:xfrm>
            <a:off x="360946" y="3929271"/>
            <a:ext cx="8698831" cy="769441"/>
          </a:xfrm>
          <a:prstGeom prst="rect">
            <a:avLst/>
          </a:prstGeom>
          <a:noFill/>
        </p:spPr>
        <p:txBody>
          <a:bodyPr wrap="square">
            <a:spAutoFit/>
          </a:bodyPr>
          <a:lstStyle/>
          <a:p>
            <a:r>
              <a:rPr lang="en-GB" dirty="0"/>
              <a:t>Recall (R) is defined as the number of true positives (a) over the number of true positives plus the number of false negatives (c).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7C1B59-D345-4392-8BA2-5AE70F3B549C}"/>
                  </a:ext>
                </a:extLst>
              </p:cNvPr>
              <p:cNvSpPr txBox="1"/>
              <p:nvPr/>
            </p:nvSpPr>
            <p:spPr>
              <a:xfrm>
                <a:off x="3514916" y="2751892"/>
                <a:ext cx="1131143" cy="576504"/>
              </a:xfrm>
              <a:prstGeom prst="rect">
                <a:avLst/>
              </a:prstGeom>
              <a:noFill/>
            </p:spPr>
            <p:txBody>
              <a:bodyPr wrap="none" lIns="0" tIns="0" rIns="0" bIns="0" rtlCol="0">
                <a:spAutoFit/>
              </a:bodyPr>
              <a:lstStyle/>
              <a:p>
                <a:r>
                  <a:rPr lang="pt-BR" sz="2800" dirty="0"/>
                  <a:t>P</a:t>
                </a:r>
                <a14:m>
                  <m:oMath xmlns:m="http://schemas.openxmlformats.org/officeDocument/2006/math">
                    <m:r>
                      <a:rPr lang="pt-BR" sz="2800" i="1" smtClean="0">
                        <a:latin typeface="Cambria Math" panose="02040503050406030204" pitchFamily="18" charset="0"/>
                      </a:rPr>
                      <m:t>=</m:t>
                    </m:r>
                    <m:f>
                      <m:fPr>
                        <m:ctrlPr>
                          <a:rPr lang="pt-BR" sz="2800" i="1" smtClean="0">
                            <a:latin typeface="Cambria Math" panose="02040503050406030204" pitchFamily="18" charset="0"/>
                          </a:rPr>
                        </m:ctrlPr>
                      </m:fPr>
                      <m:num>
                        <m:r>
                          <a:rPr lang="en-GB" sz="2800" b="0" i="1" smtClean="0">
                            <a:latin typeface="Cambria Math" panose="02040503050406030204" pitchFamily="18" charset="0"/>
                          </a:rPr>
                          <m:t>𝑎</m:t>
                        </m:r>
                      </m:num>
                      <m:den>
                        <m:r>
                          <a:rPr lang="en-GB" sz="2800" b="0" i="1" smtClean="0">
                            <a:latin typeface="Cambria Math" panose="02040503050406030204" pitchFamily="18" charset="0"/>
                          </a:rPr>
                          <m:t>𝑎</m:t>
                        </m:r>
                        <m:r>
                          <a:rPr lang="en-GB" sz="2800" b="0" i="1" smtClean="0">
                            <a:latin typeface="Cambria Math" panose="02040503050406030204" pitchFamily="18" charset="0"/>
                          </a:rPr>
                          <m:t>+</m:t>
                        </m:r>
                        <m:r>
                          <a:rPr lang="en-GB" sz="2800" b="0" i="1" smtClean="0">
                            <a:latin typeface="Cambria Math" panose="02040503050406030204" pitchFamily="18" charset="0"/>
                          </a:rPr>
                          <m:t>𝑏</m:t>
                        </m:r>
                      </m:den>
                    </m:f>
                  </m:oMath>
                </a14:m>
                <a:endParaRPr lang="en-GB" sz="2800" dirty="0"/>
              </a:p>
            </p:txBody>
          </p:sp>
        </mc:Choice>
        <mc:Fallback xmlns="">
          <p:sp>
            <p:nvSpPr>
              <p:cNvPr id="8" name="TextBox 7">
                <a:extLst>
                  <a:ext uri="{FF2B5EF4-FFF2-40B4-BE49-F238E27FC236}">
                    <a16:creationId xmlns:a16="http://schemas.microsoft.com/office/drawing/2014/main" id="{397C1B59-D345-4392-8BA2-5AE70F3B549C}"/>
                  </a:ext>
                </a:extLst>
              </p:cNvPr>
              <p:cNvSpPr txBox="1">
                <a:spLocks noRot="1" noChangeAspect="1" noMove="1" noResize="1" noEditPoints="1" noAdjustHandles="1" noChangeArrowheads="1" noChangeShapeType="1" noTextEdit="1"/>
              </p:cNvSpPr>
              <p:nvPr/>
            </p:nvSpPr>
            <p:spPr>
              <a:xfrm>
                <a:off x="3514916" y="2751892"/>
                <a:ext cx="1131143" cy="576504"/>
              </a:xfrm>
              <a:prstGeom prst="rect">
                <a:avLst/>
              </a:prstGeom>
              <a:blipFill>
                <a:blip r:embed="rId2"/>
                <a:stretch>
                  <a:fillRect l="-19459" t="-11579" b="-1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770456-7B79-422B-AD25-213CFDED7561}"/>
                  </a:ext>
                </a:extLst>
              </p:cNvPr>
              <p:cNvSpPr txBox="1"/>
              <p:nvPr/>
            </p:nvSpPr>
            <p:spPr>
              <a:xfrm>
                <a:off x="3514916" y="4898056"/>
                <a:ext cx="1129155" cy="576504"/>
              </a:xfrm>
              <a:prstGeom prst="rect">
                <a:avLst/>
              </a:prstGeom>
              <a:noFill/>
            </p:spPr>
            <p:txBody>
              <a:bodyPr wrap="none" lIns="0" tIns="0" rIns="0" bIns="0" rtlCol="0">
                <a:spAutoFit/>
              </a:bodyPr>
              <a:lstStyle/>
              <a:p>
                <a:r>
                  <a:rPr lang="pt-BR" sz="2800" dirty="0"/>
                  <a:t>R</a:t>
                </a:r>
                <a14:m>
                  <m:oMath xmlns:m="http://schemas.openxmlformats.org/officeDocument/2006/math">
                    <m:r>
                      <a:rPr lang="pt-BR" sz="2800" i="1" smtClean="0">
                        <a:latin typeface="Cambria Math" panose="02040503050406030204" pitchFamily="18" charset="0"/>
                      </a:rPr>
                      <m:t>=</m:t>
                    </m:r>
                    <m:f>
                      <m:fPr>
                        <m:ctrlPr>
                          <a:rPr lang="pt-BR" sz="2800" i="1" smtClean="0">
                            <a:latin typeface="Cambria Math" panose="02040503050406030204" pitchFamily="18" charset="0"/>
                          </a:rPr>
                        </m:ctrlPr>
                      </m:fPr>
                      <m:num>
                        <m:r>
                          <a:rPr lang="en-GB" sz="2800" b="0" i="1" smtClean="0">
                            <a:latin typeface="Cambria Math" panose="02040503050406030204" pitchFamily="18" charset="0"/>
                          </a:rPr>
                          <m:t>𝑎</m:t>
                        </m:r>
                      </m:num>
                      <m:den>
                        <m:r>
                          <a:rPr lang="en-GB" sz="2800" b="0" i="1" smtClean="0">
                            <a:latin typeface="Cambria Math" panose="02040503050406030204" pitchFamily="18" charset="0"/>
                          </a:rPr>
                          <m:t>𝑎</m:t>
                        </m:r>
                        <m:r>
                          <a:rPr lang="en-GB" sz="2800" b="0" i="1" smtClean="0">
                            <a:latin typeface="Cambria Math" panose="02040503050406030204" pitchFamily="18" charset="0"/>
                          </a:rPr>
                          <m:t>+</m:t>
                        </m:r>
                        <m:r>
                          <a:rPr lang="en-GB" sz="2800" b="0" i="1" smtClean="0">
                            <a:latin typeface="Cambria Math" panose="02040503050406030204" pitchFamily="18" charset="0"/>
                          </a:rPr>
                          <m:t>𝑐</m:t>
                        </m:r>
                      </m:den>
                    </m:f>
                  </m:oMath>
                </a14:m>
                <a:endParaRPr lang="en-GB" sz="2800" dirty="0"/>
              </a:p>
            </p:txBody>
          </p:sp>
        </mc:Choice>
        <mc:Fallback xmlns="">
          <p:sp>
            <p:nvSpPr>
              <p:cNvPr id="9" name="TextBox 8">
                <a:extLst>
                  <a:ext uri="{FF2B5EF4-FFF2-40B4-BE49-F238E27FC236}">
                    <a16:creationId xmlns:a16="http://schemas.microsoft.com/office/drawing/2014/main" id="{4C770456-7B79-422B-AD25-213CFDED7561}"/>
                  </a:ext>
                </a:extLst>
              </p:cNvPr>
              <p:cNvSpPr txBox="1">
                <a:spLocks noRot="1" noChangeAspect="1" noMove="1" noResize="1" noEditPoints="1" noAdjustHandles="1" noChangeArrowheads="1" noChangeShapeType="1" noTextEdit="1"/>
              </p:cNvSpPr>
              <p:nvPr/>
            </p:nvSpPr>
            <p:spPr>
              <a:xfrm>
                <a:off x="3514916" y="4898056"/>
                <a:ext cx="1129155" cy="576504"/>
              </a:xfrm>
              <a:prstGeom prst="rect">
                <a:avLst/>
              </a:prstGeom>
              <a:blipFill>
                <a:blip r:embed="rId3"/>
                <a:stretch>
                  <a:fillRect l="-19459" t="-11579" b="-18947"/>
                </a:stretch>
              </a:blipFill>
            </p:spPr>
            <p:txBody>
              <a:bodyPr/>
              <a:lstStyle/>
              <a:p>
                <a:r>
                  <a:rPr lang="en-GB">
                    <a:noFill/>
                  </a:rPr>
                  <a:t> </a:t>
                </a:r>
              </a:p>
            </p:txBody>
          </p:sp>
        </mc:Fallback>
      </mc:AlternateContent>
    </p:spTree>
    <p:extLst>
      <p:ext uri="{BB962C8B-B14F-4D97-AF65-F5344CB8AC3E}">
        <p14:creationId xmlns:p14="http://schemas.microsoft.com/office/powerpoint/2010/main" val="142560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A296-5E47-4549-B2F2-6960BFC382F8}"/>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FDE547E-45F3-8D44-A294-1ADEF008277B}"/>
              </a:ext>
            </a:extLst>
          </p:cNvPr>
          <p:cNvSpPr>
            <a:spLocks noGrp="1"/>
          </p:cNvSpPr>
          <p:nvPr>
            <p:ph idx="1"/>
          </p:nvPr>
        </p:nvSpPr>
        <p:spPr/>
        <p:txBody>
          <a:bodyPr/>
          <a:lstStyle/>
          <a:p>
            <a:pPr marL="0" indent="0">
              <a:buNone/>
            </a:pPr>
            <a:r>
              <a:rPr lang="en-GB" dirty="0"/>
              <a:t>Lecture: 20 Hrs </a:t>
            </a:r>
          </a:p>
          <a:p>
            <a:pPr marL="0" indent="0">
              <a:buNone/>
            </a:pPr>
            <a:r>
              <a:rPr lang="en-GB" dirty="0"/>
              <a:t>Lab: 2</a:t>
            </a:r>
            <a:r>
              <a:rPr lang="en-US" altLang="zh-CN" dirty="0"/>
              <a:t>5</a:t>
            </a:r>
            <a:r>
              <a:rPr lang="en-GB" dirty="0"/>
              <a:t> hrs </a:t>
            </a:r>
          </a:p>
          <a:p>
            <a:pPr marL="0" indent="0">
              <a:buNone/>
            </a:pPr>
            <a:r>
              <a:rPr lang="en-GB" dirty="0"/>
              <a:t>Independent study: 10</a:t>
            </a:r>
            <a:r>
              <a:rPr lang="en-US" altLang="zh-CN" dirty="0"/>
              <a:t>5</a:t>
            </a:r>
            <a:r>
              <a:rPr lang="en-GB" dirty="0"/>
              <a:t> Hrs </a:t>
            </a:r>
          </a:p>
          <a:p>
            <a:pPr marL="0" indent="0">
              <a:buNone/>
            </a:pPr>
            <a:r>
              <a:rPr lang="en-GB" dirty="0"/>
              <a:t>Total: 150 hrs, 15 credits </a:t>
            </a:r>
          </a:p>
          <a:p>
            <a:pPr marL="0" indent="0">
              <a:buNone/>
            </a:pPr>
            <a:r>
              <a:rPr lang="en-GB" dirty="0"/>
              <a:t>Assessment: one coursework 100%  </a:t>
            </a:r>
          </a:p>
          <a:p>
            <a:pPr marL="0" indent="0">
              <a:buNone/>
            </a:pPr>
            <a:r>
              <a:rPr lang="en-GB" dirty="0"/>
              <a:t>10 days over two weeks </a:t>
            </a:r>
          </a:p>
          <a:p>
            <a:pPr marL="0" indent="0">
              <a:buNone/>
            </a:pPr>
            <a:r>
              <a:rPr lang="en-GB" dirty="0"/>
              <a:t>Lectures in the morning </a:t>
            </a:r>
          </a:p>
          <a:p>
            <a:pPr marL="0" indent="0">
              <a:buNone/>
            </a:pPr>
            <a:r>
              <a:rPr lang="en-GB" dirty="0"/>
              <a:t>Lab</a:t>
            </a:r>
            <a:r>
              <a:rPr lang="en-US" altLang="zh-CN" dirty="0"/>
              <a:t>s</a:t>
            </a:r>
            <a:r>
              <a:rPr lang="en-GB" altLang="zh-CN" dirty="0"/>
              <a:t> </a:t>
            </a:r>
            <a:r>
              <a:rPr lang="en-US" altLang="zh-CN" dirty="0"/>
              <a:t>and</a:t>
            </a:r>
            <a:r>
              <a:rPr lang="en-GB" dirty="0"/>
              <a:t> workshops in the afternoon (8 Labs, 2 drop-in sessions)</a:t>
            </a:r>
          </a:p>
          <a:p>
            <a:pPr marL="0" indent="0">
              <a:buNone/>
            </a:pPr>
            <a:endParaRPr lang="en-GB" dirty="0"/>
          </a:p>
          <a:p>
            <a:pPr marL="0" indent="0">
              <a:buNone/>
            </a:pPr>
            <a:r>
              <a:rPr lang="en-GB" dirty="0"/>
              <a:t>Week3: Coursework </a:t>
            </a:r>
          </a:p>
        </p:txBody>
      </p:sp>
      <p:sp>
        <p:nvSpPr>
          <p:cNvPr id="5" name="Slide Number Placeholder 4">
            <a:extLst>
              <a:ext uri="{FF2B5EF4-FFF2-40B4-BE49-F238E27FC236}">
                <a16:creationId xmlns:a16="http://schemas.microsoft.com/office/drawing/2014/main" id="{360807C3-AAC6-9541-B85C-3B308923EE47}"/>
              </a:ext>
            </a:extLst>
          </p:cNvPr>
          <p:cNvSpPr>
            <a:spLocks noGrp="1"/>
          </p:cNvSpPr>
          <p:nvPr>
            <p:ph type="sldNum" sz="quarter" idx="12"/>
          </p:nvPr>
        </p:nvSpPr>
        <p:spPr/>
        <p:txBody>
          <a:bodyPr/>
          <a:lstStyle/>
          <a:p>
            <a:pPr>
              <a:defRPr/>
            </a:pPr>
            <a:fld id="{91FED3F5-64EA-4060-BA79-D7160E2650E4}" type="slidenum">
              <a:rPr lang="en-GB" altLang="en-US" smtClean="0"/>
              <a:pPr>
                <a:defRPr/>
              </a:pPr>
              <a:t>4</a:t>
            </a:fld>
            <a:endParaRPr lang="en-GB" altLang="en-US"/>
          </a:p>
        </p:txBody>
      </p:sp>
    </p:spTree>
    <p:extLst>
      <p:ext uri="{BB962C8B-B14F-4D97-AF65-F5344CB8AC3E}">
        <p14:creationId xmlns:p14="http://schemas.microsoft.com/office/powerpoint/2010/main" val="180534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D8C8-AD27-4763-8F2C-1D46F345FC64}"/>
              </a:ext>
            </a:extLst>
          </p:cNvPr>
          <p:cNvSpPr>
            <a:spLocks noGrp="1"/>
          </p:cNvSpPr>
          <p:nvPr>
            <p:ph type="title"/>
          </p:nvPr>
        </p:nvSpPr>
        <p:spPr/>
        <p:txBody>
          <a:bodyPr/>
          <a:lstStyle/>
          <a:p>
            <a:r>
              <a:rPr lang="en-GB" dirty="0"/>
              <a:t>F1 Score</a:t>
            </a:r>
          </a:p>
        </p:txBody>
      </p:sp>
      <p:sp>
        <p:nvSpPr>
          <p:cNvPr id="3" name="Content Placeholder 2">
            <a:extLst>
              <a:ext uri="{FF2B5EF4-FFF2-40B4-BE49-F238E27FC236}">
                <a16:creationId xmlns:a16="http://schemas.microsoft.com/office/drawing/2014/main" id="{9E6DC36E-1508-4AAC-B923-F2CFF6749235}"/>
              </a:ext>
            </a:extLst>
          </p:cNvPr>
          <p:cNvSpPr>
            <a:spLocks noGrp="1"/>
          </p:cNvSpPr>
          <p:nvPr>
            <p:ph idx="1"/>
          </p:nvPr>
        </p:nvSpPr>
        <p:spPr>
          <a:xfrm>
            <a:off x="762000" y="1524000"/>
            <a:ext cx="7772400" cy="1219200"/>
          </a:xfrm>
        </p:spPr>
        <p:txBody>
          <a:bodyPr/>
          <a:lstStyle/>
          <a:p>
            <a:pPr algn="just"/>
            <a:r>
              <a:rPr lang="en-GB" sz="2400" dirty="0">
                <a:latin typeface="BookAntiqua"/>
              </a:rPr>
              <a:t>F1 is the harmonic mean of precision and recall for evaluating classification models.</a:t>
            </a:r>
          </a:p>
          <a:p>
            <a:pPr marL="0" indent="0">
              <a:buNone/>
            </a:pPr>
            <a:endParaRPr lang="en-GB" dirty="0"/>
          </a:p>
        </p:txBody>
      </p:sp>
      <p:sp>
        <p:nvSpPr>
          <p:cNvPr id="5" name="Slide Number Placeholder 4">
            <a:extLst>
              <a:ext uri="{FF2B5EF4-FFF2-40B4-BE49-F238E27FC236}">
                <a16:creationId xmlns:a16="http://schemas.microsoft.com/office/drawing/2014/main" id="{969C9975-CF6B-4058-90A1-ABF105D7EA64}"/>
              </a:ext>
            </a:extLst>
          </p:cNvPr>
          <p:cNvSpPr>
            <a:spLocks noGrp="1"/>
          </p:cNvSpPr>
          <p:nvPr>
            <p:ph type="sldNum" sz="quarter" idx="12"/>
          </p:nvPr>
        </p:nvSpPr>
        <p:spPr/>
        <p:txBody>
          <a:bodyPr/>
          <a:lstStyle/>
          <a:p>
            <a:pPr>
              <a:defRPr/>
            </a:pPr>
            <a:fld id="{91FED3F5-64EA-4060-BA79-D7160E2650E4}" type="slidenum">
              <a:rPr lang="en-GB" altLang="en-US" smtClean="0"/>
              <a:pPr>
                <a:defRPr/>
              </a:pPr>
              <a:t>40</a:t>
            </a:fld>
            <a:endParaRPr lang="en-GB"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D71C69-4381-426B-B96A-13310273296E}"/>
                  </a:ext>
                </a:extLst>
              </p:cNvPr>
              <p:cNvSpPr txBox="1"/>
              <p:nvPr/>
            </p:nvSpPr>
            <p:spPr>
              <a:xfrm>
                <a:off x="3570648" y="2360094"/>
                <a:ext cx="1592359" cy="611706"/>
              </a:xfrm>
              <a:prstGeom prst="rect">
                <a:avLst/>
              </a:prstGeom>
              <a:noFill/>
            </p:spPr>
            <p:txBody>
              <a:bodyPr wrap="none" lIns="0" tIns="0" rIns="0" bIns="0" rtlCol="0">
                <a:spAutoFit/>
              </a:bodyPr>
              <a:lstStyle/>
              <a:p>
                <a:r>
                  <a:rPr lang="pt-BR" sz="2800" dirty="0"/>
                  <a:t>F1</a:t>
                </a:r>
                <a14:m>
                  <m:oMath xmlns:m="http://schemas.openxmlformats.org/officeDocument/2006/math">
                    <m:r>
                      <a:rPr lang="pt-BR" sz="2800" i="1" smtClean="0">
                        <a:latin typeface="Cambria Math" panose="02040503050406030204" pitchFamily="18" charset="0"/>
                      </a:rPr>
                      <m:t>=</m:t>
                    </m:r>
                    <m:r>
                      <a:rPr lang="en-GB" sz="2800" b="0" i="1" smtClean="0">
                        <a:latin typeface="Cambria Math" panose="02040503050406030204" pitchFamily="18" charset="0"/>
                      </a:rPr>
                      <m:t>2</m:t>
                    </m:r>
                    <m:f>
                      <m:fPr>
                        <m:ctrlPr>
                          <a:rPr lang="pt-BR" sz="2800" i="1" smtClean="0">
                            <a:latin typeface="Cambria Math" panose="02040503050406030204" pitchFamily="18" charset="0"/>
                          </a:rPr>
                        </m:ctrlPr>
                      </m:fPr>
                      <m:num>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𝑅</m:t>
                        </m:r>
                      </m:num>
                      <m:den>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𝑅</m:t>
                        </m:r>
                      </m:den>
                    </m:f>
                  </m:oMath>
                </a14:m>
                <a:endParaRPr lang="en-GB" sz="2800" dirty="0"/>
              </a:p>
            </p:txBody>
          </p:sp>
        </mc:Choice>
        <mc:Fallback xmlns="">
          <p:sp>
            <p:nvSpPr>
              <p:cNvPr id="7" name="TextBox 6">
                <a:extLst>
                  <a:ext uri="{FF2B5EF4-FFF2-40B4-BE49-F238E27FC236}">
                    <a16:creationId xmlns:a16="http://schemas.microsoft.com/office/drawing/2014/main" id="{8BD71C69-4381-426B-B96A-13310273296E}"/>
                  </a:ext>
                </a:extLst>
              </p:cNvPr>
              <p:cNvSpPr txBox="1">
                <a:spLocks noRot="1" noChangeAspect="1" noMove="1" noResize="1" noEditPoints="1" noAdjustHandles="1" noChangeArrowheads="1" noChangeShapeType="1" noTextEdit="1"/>
              </p:cNvSpPr>
              <p:nvPr/>
            </p:nvSpPr>
            <p:spPr>
              <a:xfrm>
                <a:off x="3570648" y="2360094"/>
                <a:ext cx="1592359" cy="611706"/>
              </a:xfrm>
              <a:prstGeom prst="rect">
                <a:avLst/>
              </a:prstGeom>
              <a:blipFill>
                <a:blip r:embed="rId2"/>
                <a:stretch>
                  <a:fillRect l="-13793" t="-4950" b="-17822"/>
                </a:stretch>
              </a:blipFill>
            </p:spPr>
            <p:txBody>
              <a:bodyPr/>
              <a:lstStyle/>
              <a:p>
                <a:r>
                  <a:rPr lang="en-GB">
                    <a:noFill/>
                  </a:rPr>
                  <a:t> </a:t>
                </a:r>
              </a:p>
            </p:txBody>
          </p:sp>
        </mc:Fallback>
      </mc:AlternateContent>
      <p:pic>
        <p:nvPicPr>
          <p:cNvPr id="1026" name="Picture 2" descr="A Look at Precision, Recall, and F1-Score | by Teemu Kanstrén | Towards  Data Science">
            <a:extLst>
              <a:ext uri="{FF2B5EF4-FFF2-40B4-BE49-F238E27FC236}">
                <a16:creationId xmlns:a16="http://schemas.microsoft.com/office/drawing/2014/main" id="{F1D2A1CE-5D51-468D-9A14-3ADF637F9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08" y="3065506"/>
            <a:ext cx="6730727" cy="289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4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B0FB-8A82-44AA-A82C-5D24733A4DA4}"/>
              </a:ext>
            </a:extLst>
          </p:cNvPr>
          <p:cNvSpPr>
            <a:spLocks noGrp="1"/>
          </p:cNvSpPr>
          <p:nvPr>
            <p:ph type="title"/>
          </p:nvPr>
        </p:nvSpPr>
        <p:spPr/>
        <p:txBody>
          <a:bodyPr/>
          <a:lstStyle/>
          <a:p>
            <a:r>
              <a:rPr lang="en-GB" dirty="0"/>
              <a:t>ROC curve &amp; AUC</a:t>
            </a:r>
          </a:p>
        </p:txBody>
      </p:sp>
      <p:sp>
        <p:nvSpPr>
          <p:cNvPr id="3" name="Content Placeholder 2">
            <a:extLst>
              <a:ext uri="{FF2B5EF4-FFF2-40B4-BE49-F238E27FC236}">
                <a16:creationId xmlns:a16="http://schemas.microsoft.com/office/drawing/2014/main" id="{EF9C566B-9F0C-4FDC-ACDB-2D9EF32B9D77}"/>
              </a:ext>
            </a:extLst>
          </p:cNvPr>
          <p:cNvSpPr>
            <a:spLocks noGrp="1"/>
          </p:cNvSpPr>
          <p:nvPr>
            <p:ph idx="1"/>
          </p:nvPr>
        </p:nvSpPr>
        <p:spPr>
          <a:xfrm>
            <a:off x="477252" y="1295400"/>
            <a:ext cx="7772400" cy="4628147"/>
          </a:xfrm>
        </p:spPr>
        <p:txBody>
          <a:bodyPr/>
          <a:lstStyle/>
          <a:p>
            <a:pPr algn="just"/>
            <a:r>
              <a:rPr lang="en-GB" dirty="0"/>
              <a:t>The Receiver Operator Characteristic (ROC) curve is an evaluation metric for binary classification problems. It is a probability curve that plots the </a:t>
            </a:r>
            <a:r>
              <a:rPr lang="en-GB" b="1" dirty="0"/>
              <a:t>T</a:t>
            </a:r>
            <a:r>
              <a:rPr lang="en-GB" dirty="0"/>
              <a:t>rue </a:t>
            </a:r>
            <a:r>
              <a:rPr lang="en-GB" b="1" dirty="0"/>
              <a:t>P</a:t>
            </a:r>
            <a:r>
              <a:rPr lang="en-GB" dirty="0"/>
              <a:t>ositive </a:t>
            </a:r>
            <a:r>
              <a:rPr lang="en-GB" b="1" dirty="0"/>
              <a:t>R</a:t>
            </a:r>
            <a:r>
              <a:rPr lang="en-GB" dirty="0"/>
              <a:t>ate against </a:t>
            </a:r>
            <a:r>
              <a:rPr lang="en-GB" b="1" dirty="0"/>
              <a:t>F</a:t>
            </a:r>
            <a:r>
              <a:rPr lang="en-GB" dirty="0"/>
              <a:t>alse </a:t>
            </a:r>
            <a:r>
              <a:rPr lang="en-GB" b="1" dirty="0"/>
              <a:t>P</a:t>
            </a:r>
            <a:r>
              <a:rPr lang="en-GB" dirty="0"/>
              <a:t>ositive </a:t>
            </a:r>
            <a:r>
              <a:rPr lang="en-GB" b="1" dirty="0"/>
              <a:t>R</a:t>
            </a:r>
            <a:r>
              <a:rPr lang="en-GB" dirty="0"/>
              <a:t>ate at various threshold values.</a:t>
            </a:r>
          </a:p>
          <a:p>
            <a:pPr algn="just"/>
            <a:endParaRPr lang="en-GB" dirty="0"/>
          </a:p>
          <a:p>
            <a:pPr algn="just"/>
            <a:r>
              <a:rPr lang="en-GB" dirty="0"/>
              <a:t>The Area Under the Curve (AUC) is the measure of the ability of a classifier to distinguish between classes and is used as a summary of the ROC curve.</a:t>
            </a:r>
          </a:p>
          <a:p>
            <a:pPr algn="just"/>
            <a:endParaRPr lang="en-GB" dirty="0"/>
          </a:p>
          <a:p>
            <a:pPr algn="just"/>
            <a:r>
              <a:rPr lang="en-GB" i="1" dirty="0"/>
              <a:t>The higher the AUC, the better the performance of the model at distinguishing between the positive and negative classes.</a:t>
            </a:r>
          </a:p>
        </p:txBody>
      </p:sp>
      <p:sp>
        <p:nvSpPr>
          <p:cNvPr id="5" name="Slide Number Placeholder 4">
            <a:extLst>
              <a:ext uri="{FF2B5EF4-FFF2-40B4-BE49-F238E27FC236}">
                <a16:creationId xmlns:a16="http://schemas.microsoft.com/office/drawing/2014/main" id="{C2DEA50D-ABF7-472E-A55A-33A76BDB4712}"/>
              </a:ext>
            </a:extLst>
          </p:cNvPr>
          <p:cNvSpPr>
            <a:spLocks noGrp="1"/>
          </p:cNvSpPr>
          <p:nvPr>
            <p:ph type="sldNum" sz="quarter" idx="12"/>
          </p:nvPr>
        </p:nvSpPr>
        <p:spPr/>
        <p:txBody>
          <a:bodyPr/>
          <a:lstStyle/>
          <a:p>
            <a:pPr>
              <a:defRPr/>
            </a:pPr>
            <a:fld id="{91FED3F5-64EA-4060-BA79-D7160E2650E4}" type="slidenum">
              <a:rPr lang="en-GB" altLang="en-US" smtClean="0"/>
              <a:pPr>
                <a:defRPr/>
              </a:pPr>
              <a:t>41</a:t>
            </a:fld>
            <a:endParaRPr lang="en-GB" altLang="en-US"/>
          </a:p>
        </p:txBody>
      </p:sp>
    </p:spTree>
    <p:extLst>
      <p:ext uri="{BB962C8B-B14F-4D97-AF65-F5344CB8AC3E}">
        <p14:creationId xmlns:p14="http://schemas.microsoft.com/office/powerpoint/2010/main" val="8181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B0FB-8A82-44AA-A82C-5D24733A4DA4}"/>
              </a:ext>
            </a:extLst>
          </p:cNvPr>
          <p:cNvSpPr>
            <a:spLocks noGrp="1"/>
          </p:cNvSpPr>
          <p:nvPr>
            <p:ph type="title"/>
          </p:nvPr>
        </p:nvSpPr>
        <p:spPr/>
        <p:txBody>
          <a:bodyPr/>
          <a:lstStyle/>
          <a:p>
            <a:r>
              <a:rPr lang="en-GB" dirty="0"/>
              <a:t>ROC curve &amp; AUC</a:t>
            </a:r>
          </a:p>
        </p:txBody>
      </p:sp>
      <p:sp>
        <p:nvSpPr>
          <p:cNvPr id="5" name="Slide Number Placeholder 4">
            <a:extLst>
              <a:ext uri="{FF2B5EF4-FFF2-40B4-BE49-F238E27FC236}">
                <a16:creationId xmlns:a16="http://schemas.microsoft.com/office/drawing/2014/main" id="{C2DEA50D-ABF7-472E-A55A-33A76BDB4712}"/>
              </a:ext>
            </a:extLst>
          </p:cNvPr>
          <p:cNvSpPr>
            <a:spLocks noGrp="1"/>
          </p:cNvSpPr>
          <p:nvPr>
            <p:ph type="sldNum" sz="quarter" idx="12"/>
          </p:nvPr>
        </p:nvSpPr>
        <p:spPr/>
        <p:txBody>
          <a:bodyPr/>
          <a:lstStyle/>
          <a:p>
            <a:pPr>
              <a:defRPr/>
            </a:pPr>
            <a:fld id="{91FED3F5-64EA-4060-BA79-D7160E2650E4}" type="slidenum">
              <a:rPr lang="en-GB" altLang="en-US" smtClean="0"/>
              <a:pPr>
                <a:defRPr/>
              </a:pPr>
              <a:t>42</a:t>
            </a:fld>
            <a:endParaRPr lang="en-GB" altLang="en-US"/>
          </a:p>
        </p:txBody>
      </p:sp>
      <p:pic>
        <p:nvPicPr>
          <p:cNvPr id="7" name="Picture 6">
            <a:extLst>
              <a:ext uri="{FF2B5EF4-FFF2-40B4-BE49-F238E27FC236}">
                <a16:creationId xmlns:a16="http://schemas.microsoft.com/office/drawing/2014/main" id="{438D7836-4560-4CF9-88CB-CEF1F1792911}"/>
              </a:ext>
            </a:extLst>
          </p:cNvPr>
          <p:cNvPicPr>
            <a:picLocks noChangeAspect="1"/>
          </p:cNvPicPr>
          <p:nvPr/>
        </p:nvPicPr>
        <p:blipFill>
          <a:blip r:embed="rId3"/>
          <a:stretch>
            <a:fillRect/>
          </a:stretch>
        </p:blipFill>
        <p:spPr>
          <a:xfrm>
            <a:off x="340115" y="1460662"/>
            <a:ext cx="4308085" cy="3903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0D8FFC-6E2F-4F4C-BA29-C33DE9AF9F15}"/>
                  </a:ext>
                </a:extLst>
              </p:cNvPr>
              <p:cNvSpPr txBox="1"/>
              <p:nvPr/>
            </p:nvSpPr>
            <p:spPr>
              <a:xfrm>
                <a:off x="685800" y="5380800"/>
                <a:ext cx="7772399" cy="586571"/>
              </a:xfrm>
              <a:prstGeom prst="rect">
                <a:avLst/>
              </a:prstGeom>
              <a:noFill/>
            </p:spPr>
            <p:txBody>
              <a:bodyPr wrap="square">
                <a:spAutoFit/>
              </a:bodyPr>
              <a:lstStyle/>
              <a:p>
                <a:r>
                  <a:rPr lang="en-GB" dirty="0"/>
                  <a:t>TPR/Recall/Sensitivity = </a:t>
                </a:r>
                <a14:m>
                  <m:oMath xmlns:m="http://schemas.openxmlformats.org/officeDocument/2006/math">
                    <m:f>
                      <m:fPr>
                        <m:ctrlPr>
                          <a:rPr lang="pt-BR" sz="2400" i="1">
                            <a:latin typeface="Cambria Math" panose="02040503050406030204" pitchFamily="18" charset="0"/>
                          </a:rPr>
                        </m:ctrlPr>
                      </m:fPr>
                      <m:num>
                        <m:r>
                          <a:rPr lang="en-GB" sz="2400" i="1">
                            <a:latin typeface="Cambria Math" panose="02040503050406030204" pitchFamily="18" charset="0"/>
                          </a:rPr>
                          <m:t>𝑎</m:t>
                        </m:r>
                      </m:num>
                      <m:den>
                        <m:r>
                          <a:rPr lang="en-GB" sz="2400" i="1">
                            <a:latin typeface="Cambria Math" panose="02040503050406030204" pitchFamily="18" charset="0"/>
                          </a:rPr>
                          <m:t>𝑎</m:t>
                        </m:r>
                        <m:r>
                          <a:rPr lang="en-GB" sz="2400" i="1">
                            <a:latin typeface="Cambria Math" panose="02040503050406030204" pitchFamily="18" charset="0"/>
                          </a:rPr>
                          <m:t>+</m:t>
                        </m:r>
                        <m:r>
                          <m:rPr>
                            <m:sty m:val="p"/>
                          </m:rPr>
                          <a:rPr lang="en-US" altLang="zh-CN" sz="2400" i="1" smtClean="0">
                            <a:latin typeface="Cambria Math" panose="02040503050406030204" pitchFamily="18" charset="0"/>
                          </a:rPr>
                          <m:t>c</m:t>
                        </m:r>
                      </m:den>
                    </m:f>
                    <m:r>
                      <a:rPr lang="en-GB" altLang="zh-CN" sz="2400" b="0" i="0" smtClean="0">
                        <a:latin typeface="Cambria Math" panose="02040503050406030204" pitchFamily="18" charset="0"/>
                      </a:rPr>
                      <m:t> </m:t>
                    </m:r>
                  </m:oMath>
                </a14:m>
                <a:r>
                  <a:rPr lang="en-GB" dirty="0"/>
                  <a:t>, FPR = 1 - </a:t>
                </a:r>
                <a:r>
                  <a:rPr lang="en-GB" sz="2000" dirty="0"/>
                  <a:t>Specificity </a:t>
                </a:r>
                <a14:m>
                  <m:oMath xmlns:m="http://schemas.openxmlformats.org/officeDocument/2006/math">
                    <m:r>
                      <a:rPr lang="en-GB" sz="2000" b="0" i="1" smtClean="0">
                        <a:latin typeface="Cambria Math" panose="02040503050406030204" pitchFamily="18" charset="0"/>
                      </a:rPr>
                      <m:t>= </m:t>
                    </m:r>
                    <m:f>
                      <m:fPr>
                        <m:ctrlPr>
                          <a:rPr lang="pt-BR" sz="2000" i="1">
                            <a:latin typeface="Cambria Math" panose="02040503050406030204" pitchFamily="18" charset="0"/>
                          </a:rPr>
                        </m:ctrlPr>
                      </m:fPr>
                      <m:num>
                        <m:r>
                          <a:rPr lang="en-GB" sz="2000" b="0" i="1" smtClean="0">
                            <a:latin typeface="Cambria Math" panose="02040503050406030204" pitchFamily="18" charset="0"/>
                          </a:rPr>
                          <m:t>𝑏</m:t>
                        </m:r>
                      </m:num>
                      <m:den>
                        <m:r>
                          <a:rPr lang="en-GB" sz="2000" b="0" i="1" smtClean="0">
                            <a:latin typeface="Cambria Math" panose="02040503050406030204" pitchFamily="18" charset="0"/>
                          </a:rPr>
                          <m:t>𝑑</m:t>
                        </m:r>
                        <m:r>
                          <a:rPr lang="en-GB" sz="2000" i="1">
                            <a:latin typeface="Cambria Math" panose="02040503050406030204" pitchFamily="18" charset="0"/>
                          </a:rPr>
                          <m:t>+</m:t>
                        </m:r>
                        <m:r>
                          <a:rPr lang="en-GB" sz="2000" i="1">
                            <a:latin typeface="Cambria Math" panose="02040503050406030204" pitchFamily="18" charset="0"/>
                          </a:rPr>
                          <m:t>𝑏</m:t>
                        </m:r>
                      </m:den>
                    </m:f>
                  </m:oMath>
                </a14:m>
                <a:endParaRPr lang="en-GB" dirty="0"/>
              </a:p>
            </p:txBody>
          </p:sp>
        </mc:Choice>
        <mc:Fallback xmlns="">
          <p:sp>
            <p:nvSpPr>
              <p:cNvPr id="9" name="TextBox 8">
                <a:extLst>
                  <a:ext uri="{FF2B5EF4-FFF2-40B4-BE49-F238E27FC236}">
                    <a16:creationId xmlns:a16="http://schemas.microsoft.com/office/drawing/2014/main" id="{440D8FFC-6E2F-4F4C-BA29-C33DE9AF9F15}"/>
                  </a:ext>
                </a:extLst>
              </p:cNvPr>
              <p:cNvSpPr txBox="1">
                <a:spLocks noRot="1" noChangeAspect="1" noMove="1" noResize="1" noEditPoints="1" noAdjustHandles="1" noChangeArrowheads="1" noChangeShapeType="1" noTextEdit="1"/>
              </p:cNvSpPr>
              <p:nvPr/>
            </p:nvSpPr>
            <p:spPr>
              <a:xfrm>
                <a:off x="685800" y="5380800"/>
                <a:ext cx="7772399" cy="586571"/>
              </a:xfrm>
              <a:prstGeom prst="rect">
                <a:avLst/>
              </a:prstGeom>
              <a:blipFill>
                <a:blip r:embed="rId4"/>
                <a:stretch>
                  <a:fillRect l="-1020" b="-520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EB66814A-108A-436D-82DC-13806FBD289F}"/>
              </a:ext>
            </a:extLst>
          </p:cNvPr>
          <p:cNvPicPr>
            <a:picLocks noChangeAspect="1"/>
          </p:cNvPicPr>
          <p:nvPr/>
        </p:nvPicPr>
        <p:blipFill>
          <a:blip r:embed="rId5"/>
          <a:stretch>
            <a:fillRect/>
          </a:stretch>
        </p:blipFill>
        <p:spPr>
          <a:xfrm>
            <a:off x="4655889" y="1894709"/>
            <a:ext cx="4087174" cy="3320829"/>
          </a:xfrm>
          <a:prstGeom prst="rect">
            <a:avLst/>
          </a:prstGeom>
        </p:spPr>
      </p:pic>
    </p:spTree>
    <p:extLst>
      <p:ext uri="{BB962C8B-B14F-4D97-AF65-F5344CB8AC3E}">
        <p14:creationId xmlns:p14="http://schemas.microsoft.com/office/powerpoint/2010/main" val="2695068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F4C1-58AF-4B2E-9DB2-D433DCDB1168}"/>
              </a:ext>
            </a:extLst>
          </p:cNvPr>
          <p:cNvSpPr>
            <a:spLocks noGrp="1"/>
          </p:cNvSpPr>
          <p:nvPr>
            <p:ph type="title"/>
          </p:nvPr>
        </p:nvSpPr>
        <p:spPr/>
        <p:txBody>
          <a:bodyPr/>
          <a:lstStyle/>
          <a:p>
            <a:r>
              <a:rPr lang="en-GB" dirty="0"/>
              <a:t>Question time</a:t>
            </a:r>
          </a:p>
        </p:txBody>
      </p:sp>
      <p:sp>
        <p:nvSpPr>
          <p:cNvPr id="5" name="Slide Number Placeholder 4">
            <a:extLst>
              <a:ext uri="{FF2B5EF4-FFF2-40B4-BE49-F238E27FC236}">
                <a16:creationId xmlns:a16="http://schemas.microsoft.com/office/drawing/2014/main" id="{E79215E6-E384-4699-9DAD-63DFB4869F11}"/>
              </a:ext>
            </a:extLst>
          </p:cNvPr>
          <p:cNvSpPr>
            <a:spLocks noGrp="1"/>
          </p:cNvSpPr>
          <p:nvPr>
            <p:ph type="sldNum" sz="quarter" idx="12"/>
          </p:nvPr>
        </p:nvSpPr>
        <p:spPr/>
        <p:txBody>
          <a:bodyPr/>
          <a:lstStyle/>
          <a:p>
            <a:pPr>
              <a:defRPr/>
            </a:pPr>
            <a:fld id="{91FED3F5-64EA-4060-BA79-D7160E2650E4}" type="slidenum">
              <a:rPr lang="en-GB" altLang="en-US" smtClean="0"/>
              <a:pPr>
                <a:defRPr/>
              </a:pPr>
              <a:t>43</a:t>
            </a:fld>
            <a:endParaRPr lang="en-GB" altLang="en-US"/>
          </a:p>
        </p:txBody>
      </p:sp>
      <p:pic>
        <p:nvPicPr>
          <p:cNvPr id="6" name="Picture 3">
            <a:extLst>
              <a:ext uri="{FF2B5EF4-FFF2-40B4-BE49-F238E27FC236}">
                <a16:creationId xmlns:a16="http://schemas.microsoft.com/office/drawing/2014/main" id="{23BEBA28-ECE1-4C5B-9A8C-FFD599C348F6}"/>
              </a:ext>
            </a:extLst>
          </p:cNvPr>
          <p:cNvPicPr>
            <a:picLocks noChangeAspect="1" noChangeArrowheads="1"/>
          </p:cNvPicPr>
          <p:nvPr/>
        </p:nvPicPr>
        <p:blipFill>
          <a:blip r:embed="rId2" cstate="print"/>
          <a:srcRect l="5362" r="8220"/>
          <a:stretch>
            <a:fillRect/>
          </a:stretch>
        </p:blipFill>
        <p:spPr bwMode="auto">
          <a:xfrm>
            <a:off x="449825" y="1415844"/>
            <a:ext cx="4859593" cy="4507448"/>
          </a:xfrm>
          <a:prstGeom prst="rect">
            <a:avLst/>
          </a:prstGeom>
          <a:noFill/>
          <a:ln w="12700">
            <a:noFill/>
            <a:miter lim="800000"/>
            <a:headEnd/>
            <a:tailEnd/>
          </a:ln>
          <a:effectLst/>
        </p:spPr>
      </p:pic>
      <p:sp>
        <p:nvSpPr>
          <p:cNvPr id="9" name="TextBox 8">
            <a:extLst>
              <a:ext uri="{FF2B5EF4-FFF2-40B4-BE49-F238E27FC236}">
                <a16:creationId xmlns:a16="http://schemas.microsoft.com/office/drawing/2014/main" id="{4572EBBE-21F1-45B9-BE50-48B164EF7CD7}"/>
              </a:ext>
            </a:extLst>
          </p:cNvPr>
          <p:cNvSpPr txBox="1"/>
          <p:nvPr/>
        </p:nvSpPr>
        <p:spPr>
          <a:xfrm>
            <a:off x="5383161" y="2377718"/>
            <a:ext cx="3338051" cy="2554545"/>
          </a:xfrm>
          <a:prstGeom prst="rect">
            <a:avLst/>
          </a:prstGeom>
          <a:noFill/>
        </p:spPr>
        <p:txBody>
          <a:bodyPr wrap="square">
            <a:spAutoFit/>
          </a:bodyPr>
          <a:lstStyle/>
          <a:p>
            <a:pPr lvl="1">
              <a:spcBef>
                <a:spcPct val="10000"/>
              </a:spcBef>
              <a:spcAft>
                <a:spcPts val="400"/>
              </a:spcAft>
              <a:buClr>
                <a:srgbClr val="0C7B9C"/>
              </a:buClr>
              <a:buSzPct val="75000"/>
            </a:pPr>
            <a:r>
              <a:rPr lang="en-US" sz="2000" dirty="0">
                <a:solidFill>
                  <a:srgbClr val="330461"/>
                </a:solidFill>
                <a:latin typeface="+mn-lt"/>
                <a:ea typeface="ＭＳ Ｐゴシック" charset="0"/>
              </a:rPr>
              <a:t>We have two Models, M1 and M2 and </a:t>
            </a:r>
            <a:r>
              <a:rPr lang="en-US" sz="2000" dirty="0" err="1">
                <a:solidFill>
                  <a:srgbClr val="330461"/>
                </a:solidFill>
                <a:latin typeface="+mn-lt"/>
                <a:ea typeface="ＭＳ Ｐゴシック" charset="0"/>
              </a:rPr>
              <a:t>assue</a:t>
            </a:r>
            <a:r>
              <a:rPr lang="en-US" sz="2000" dirty="0">
                <a:solidFill>
                  <a:srgbClr val="330461"/>
                </a:solidFill>
                <a:latin typeface="+mn-lt"/>
                <a:ea typeface="ＭＳ Ｐゴシック" charset="0"/>
              </a:rPr>
              <a:t> both models are built with same settings. Their ROC curves are shown in the figure. Which model performs better? </a:t>
            </a:r>
          </a:p>
        </p:txBody>
      </p:sp>
    </p:spTree>
    <p:extLst>
      <p:ext uri="{BB962C8B-B14F-4D97-AF65-F5344CB8AC3E}">
        <p14:creationId xmlns:p14="http://schemas.microsoft.com/office/powerpoint/2010/main" val="486446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F4C1-58AF-4B2E-9DB2-D433DCDB1168}"/>
              </a:ext>
            </a:extLst>
          </p:cNvPr>
          <p:cNvSpPr>
            <a:spLocks noGrp="1"/>
          </p:cNvSpPr>
          <p:nvPr>
            <p:ph type="title"/>
          </p:nvPr>
        </p:nvSpPr>
        <p:spPr/>
        <p:txBody>
          <a:bodyPr/>
          <a:lstStyle/>
          <a:p>
            <a:r>
              <a:rPr lang="en-GB" dirty="0"/>
              <a:t>Comparison of models based on ROC</a:t>
            </a:r>
          </a:p>
        </p:txBody>
      </p:sp>
      <p:sp>
        <p:nvSpPr>
          <p:cNvPr id="5" name="Slide Number Placeholder 4">
            <a:extLst>
              <a:ext uri="{FF2B5EF4-FFF2-40B4-BE49-F238E27FC236}">
                <a16:creationId xmlns:a16="http://schemas.microsoft.com/office/drawing/2014/main" id="{E79215E6-E384-4699-9DAD-63DFB4869F11}"/>
              </a:ext>
            </a:extLst>
          </p:cNvPr>
          <p:cNvSpPr>
            <a:spLocks noGrp="1"/>
          </p:cNvSpPr>
          <p:nvPr>
            <p:ph type="sldNum" sz="quarter" idx="12"/>
          </p:nvPr>
        </p:nvSpPr>
        <p:spPr/>
        <p:txBody>
          <a:bodyPr/>
          <a:lstStyle/>
          <a:p>
            <a:pPr>
              <a:defRPr/>
            </a:pPr>
            <a:fld id="{91FED3F5-64EA-4060-BA79-D7160E2650E4}" type="slidenum">
              <a:rPr lang="en-GB" altLang="en-US" smtClean="0"/>
              <a:pPr>
                <a:defRPr/>
              </a:pPr>
              <a:t>44</a:t>
            </a:fld>
            <a:endParaRPr lang="en-GB" altLang="en-US"/>
          </a:p>
        </p:txBody>
      </p:sp>
      <p:pic>
        <p:nvPicPr>
          <p:cNvPr id="6" name="Picture 3">
            <a:extLst>
              <a:ext uri="{FF2B5EF4-FFF2-40B4-BE49-F238E27FC236}">
                <a16:creationId xmlns:a16="http://schemas.microsoft.com/office/drawing/2014/main" id="{23BEBA28-ECE1-4C5B-9A8C-FFD599C348F6}"/>
              </a:ext>
            </a:extLst>
          </p:cNvPr>
          <p:cNvPicPr>
            <a:picLocks noChangeAspect="1" noChangeArrowheads="1"/>
          </p:cNvPicPr>
          <p:nvPr/>
        </p:nvPicPr>
        <p:blipFill>
          <a:blip r:embed="rId2" cstate="print"/>
          <a:srcRect l="5362" r="8220"/>
          <a:stretch>
            <a:fillRect/>
          </a:stretch>
        </p:blipFill>
        <p:spPr bwMode="auto">
          <a:xfrm>
            <a:off x="479322" y="1602658"/>
            <a:ext cx="4525297" cy="4197377"/>
          </a:xfrm>
          <a:prstGeom prst="rect">
            <a:avLst/>
          </a:prstGeom>
          <a:noFill/>
          <a:ln w="12700">
            <a:noFill/>
            <a:miter lim="800000"/>
            <a:headEnd/>
            <a:tailEnd/>
          </a:ln>
          <a:effectLst/>
        </p:spPr>
      </p:pic>
      <p:sp>
        <p:nvSpPr>
          <p:cNvPr id="7" name="Rectangle 4">
            <a:extLst>
              <a:ext uri="{FF2B5EF4-FFF2-40B4-BE49-F238E27FC236}">
                <a16:creationId xmlns:a16="http://schemas.microsoft.com/office/drawing/2014/main" id="{7F671E24-504A-4A0C-935B-CEA5E6EA9606}"/>
              </a:ext>
            </a:extLst>
          </p:cNvPr>
          <p:cNvSpPr>
            <a:spLocks noChangeArrowheads="1"/>
          </p:cNvSpPr>
          <p:nvPr/>
        </p:nvSpPr>
        <p:spPr bwMode="auto">
          <a:xfrm>
            <a:off x="5223387" y="1477297"/>
            <a:ext cx="3581400" cy="4353232"/>
          </a:xfrm>
          <a:prstGeom prst="rect">
            <a:avLst/>
          </a:prstGeom>
          <a:noFill/>
          <a:ln w="12700">
            <a:noFill/>
            <a:miter lim="800000"/>
            <a:headEnd/>
            <a:tailEnd/>
          </a:ln>
          <a:effectLst/>
        </p:spPr>
        <p:txBody>
          <a:bodyPr lIns="90488" tIns="44450" rIns="90488" bIns="44450"/>
          <a:lstStyle/>
          <a:p>
            <a:pPr marL="292100" indent="-2921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No model consistently outperform the other</a:t>
            </a:r>
          </a:p>
          <a:p>
            <a:pPr marL="800100" lvl="1" indent="-3429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M1 is better for small FPR</a:t>
            </a:r>
          </a:p>
          <a:p>
            <a:pPr marL="800100" lvl="1" indent="-3429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M2 is better for large FPR</a:t>
            </a:r>
          </a:p>
          <a:p>
            <a:pPr marL="800100" lvl="1" indent="-342900">
              <a:spcBef>
                <a:spcPct val="10000"/>
              </a:spcBef>
              <a:spcAft>
                <a:spcPts val="400"/>
              </a:spcAft>
              <a:buClr>
                <a:srgbClr val="0C7B9C"/>
              </a:buClr>
              <a:buSzPct val="75000"/>
              <a:buFont typeface="Monotype Sorts" pitchFamily="2" charset="2"/>
              <a:buNone/>
            </a:pPr>
            <a:endParaRPr lang="en-US" sz="2000" dirty="0">
              <a:solidFill>
                <a:srgbClr val="330461"/>
              </a:solidFill>
              <a:latin typeface="+mn-lt"/>
              <a:ea typeface="ＭＳ Ｐゴシック" charset="0"/>
            </a:endParaRPr>
          </a:p>
          <a:p>
            <a:pPr marL="292100" indent="-2921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Area Under the ROC curve (AUC)</a:t>
            </a:r>
          </a:p>
          <a:p>
            <a:pPr marL="800100" lvl="1" indent="-3429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Ideal:  Area = 1</a:t>
            </a:r>
          </a:p>
          <a:p>
            <a:pPr marL="800100" lvl="1" indent="-342900">
              <a:spcBef>
                <a:spcPct val="10000"/>
              </a:spcBef>
              <a:spcAft>
                <a:spcPts val="400"/>
              </a:spcAft>
              <a:buClr>
                <a:srgbClr val="0C7B9C"/>
              </a:buClr>
              <a:buSzPct val="75000"/>
              <a:buFont typeface="Monotype Sorts" pitchFamily="2" charset="2"/>
              <a:buChar char="l"/>
            </a:pPr>
            <a:r>
              <a:rPr lang="en-US" sz="2000" dirty="0">
                <a:solidFill>
                  <a:srgbClr val="330461"/>
                </a:solidFill>
                <a:latin typeface="+mn-lt"/>
                <a:ea typeface="ＭＳ Ｐゴシック" charset="0"/>
              </a:rPr>
              <a:t>Random guess:</a:t>
            </a:r>
          </a:p>
          <a:p>
            <a:pPr lvl="2">
              <a:spcBef>
                <a:spcPct val="10000"/>
              </a:spcBef>
              <a:spcAft>
                <a:spcPts val="400"/>
              </a:spcAft>
              <a:buClr>
                <a:schemeClr val="tx1"/>
              </a:buClr>
              <a:buSzPct val="75000"/>
              <a:buFont typeface="Wingdings" pitchFamily="2" charset="2"/>
              <a:buChar char="§"/>
            </a:pPr>
            <a:r>
              <a:rPr lang="en-US" sz="2000" dirty="0">
                <a:solidFill>
                  <a:srgbClr val="330461"/>
                </a:solidFill>
                <a:latin typeface="+mn-lt"/>
                <a:ea typeface="ＭＳ Ｐゴシック" charset="0"/>
              </a:rPr>
              <a:t> Area = 0.5</a:t>
            </a:r>
          </a:p>
        </p:txBody>
      </p:sp>
    </p:spTree>
    <p:extLst>
      <p:ext uri="{BB962C8B-B14F-4D97-AF65-F5344CB8AC3E}">
        <p14:creationId xmlns:p14="http://schemas.microsoft.com/office/powerpoint/2010/main" val="229980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CBDD-5D76-41D7-A57E-0F2A96BD2E84}"/>
              </a:ext>
            </a:extLst>
          </p:cNvPr>
          <p:cNvSpPr>
            <a:spLocks noGrp="1"/>
          </p:cNvSpPr>
          <p:nvPr>
            <p:ph type="title"/>
          </p:nvPr>
        </p:nvSpPr>
        <p:spPr/>
        <p:txBody>
          <a:bodyPr/>
          <a:lstStyle/>
          <a:p>
            <a:r>
              <a:rPr lang="en-GB" dirty="0"/>
              <a:t>Regression model evaluation</a:t>
            </a:r>
          </a:p>
        </p:txBody>
      </p:sp>
      <p:sp>
        <p:nvSpPr>
          <p:cNvPr id="3" name="Content Placeholder 2">
            <a:extLst>
              <a:ext uri="{FF2B5EF4-FFF2-40B4-BE49-F238E27FC236}">
                <a16:creationId xmlns:a16="http://schemas.microsoft.com/office/drawing/2014/main" id="{93182613-F2E6-484A-A024-EB8A14C3D876}"/>
              </a:ext>
            </a:extLst>
          </p:cNvPr>
          <p:cNvSpPr>
            <a:spLocks noGrp="1"/>
          </p:cNvSpPr>
          <p:nvPr>
            <p:ph idx="1"/>
          </p:nvPr>
        </p:nvSpPr>
        <p:spPr>
          <a:xfrm>
            <a:off x="685800" y="1700212"/>
            <a:ext cx="7772400" cy="4267200"/>
          </a:xfrm>
        </p:spPr>
        <p:txBody>
          <a:bodyPr/>
          <a:lstStyle/>
          <a:p>
            <a:r>
              <a:rPr lang="en-GB" dirty="0"/>
              <a:t>Root Mean Squared Error (RMSE)</a:t>
            </a:r>
          </a:p>
          <a:p>
            <a:endParaRPr lang="en-GB" dirty="0"/>
          </a:p>
          <a:p>
            <a:pPr marL="0" indent="0">
              <a:buNone/>
            </a:pPr>
            <a:endParaRPr lang="en-GB" dirty="0"/>
          </a:p>
          <a:p>
            <a:r>
              <a:rPr lang="en-GB" dirty="0"/>
              <a:t>Mean Absolute Error (MAE)</a:t>
            </a:r>
          </a:p>
          <a:p>
            <a:endParaRPr lang="en-GB" dirty="0"/>
          </a:p>
          <a:p>
            <a:pPr marL="0" indent="0">
              <a:buNone/>
            </a:pPr>
            <a:endParaRPr lang="en-GB" dirty="0"/>
          </a:p>
          <a:p>
            <a:r>
              <a:rPr lang="en-GB" dirty="0"/>
              <a:t>R-Squared</a:t>
            </a:r>
          </a:p>
          <a:p>
            <a:pPr marL="0" indent="0">
              <a:buNone/>
            </a:pPr>
            <a:endParaRPr lang="en-GB" dirty="0"/>
          </a:p>
          <a:p>
            <a:pPr marL="0" indent="0">
              <a:buNone/>
            </a:pP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0839547-AD1A-4AAF-B2CE-78D864B27952}"/>
              </a:ext>
            </a:extLst>
          </p:cNvPr>
          <p:cNvSpPr>
            <a:spLocks noGrp="1"/>
          </p:cNvSpPr>
          <p:nvPr>
            <p:ph type="sldNum" sz="quarter" idx="12"/>
          </p:nvPr>
        </p:nvSpPr>
        <p:spPr/>
        <p:txBody>
          <a:bodyPr/>
          <a:lstStyle/>
          <a:p>
            <a:pPr>
              <a:defRPr/>
            </a:pPr>
            <a:fld id="{91FED3F5-64EA-4060-BA79-D7160E2650E4}" type="slidenum">
              <a:rPr lang="en-GB" altLang="en-US" smtClean="0"/>
              <a:pPr>
                <a:defRPr/>
              </a:pPr>
              <a:t>45</a:t>
            </a:fld>
            <a:endParaRPr lang="en-GB" altLang="en-US"/>
          </a:p>
        </p:txBody>
      </p:sp>
      <p:pic>
        <p:nvPicPr>
          <p:cNvPr id="6" name="Picture 5">
            <a:extLst>
              <a:ext uri="{FF2B5EF4-FFF2-40B4-BE49-F238E27FC236}">
                <a16:creationId xmlns:a16="http://schemas.microsoft.com/office/drawing/2014/main" id="{34C68810-3BAE-4B98-AFFA-50C66C365B53}"/>
              </a:ext>
            </a:extLst>
          </p:cNvPr>
          <p:cNvPicPr>
            <a:picLocks noChangeAspect="1"/>
          </p:cNvPicPr>
          <p:nvPr/>
        </p:nvPicPr>
        <p:blipFill>
          <a:blip r:embed="rId2"/>
          <a:stretch>
            <a:fillRect/>
          </a:stretch>
        </p:blipFill>
        <p:spPr>
          <a:xfrm>
            <a:off x="1066800" y="3230123"/>
            <a:ext cx="3571875" cy="809625"/>
          </a:xfrm>
          <a:prstGeom prst="rect">
            <a:avLst/>
          </a:prstGeom>
        </p:spPr>
      </p:pic>
      <p:pic>
        <p:nvPicPr>
          <p:cNvPr id="8" name="Picture 7">
            <a:extLst>
              <a:ext uri="{FF2B5EF4-FFF2-40B4-BE49-F238E27FC236}">
                <a16:creationId xmlns:a16="http://schemas.microsoft.com/office/drawing/2014/main" id="{0E33E550-925A-4956-9877-584FDE585337}"/>
              </a:ext>
            </a:extLst>
          </p:cNvPr>
          <p:cNvPicPr>
            <a:picLocks noChangeAspect="1"/>
          </p:cNvPicPr>
          <p:nvPr/>
        </p:nvPicPr>
        <p:blipFill>
          <a:blip r:embed="rId3"/>
          <a:stretch>
            <a:fillRect/>
          </a:stretch>
        </p:blipFill>
        <p:spPr>
          <a:xfrm>
            <a:off x="1195224" y="2029234"/>
            <a:ext cx="3600450" cy="847725"/>
          </a:xfrm>
          <a:prstGeom prst="rect">
            <a:avLst/>
          </a:prstGeom>
        </p:spPr>
      </p:pic>
      <p:pic>
        <p:nvPicPr>
          <p:cNvPr id="4" name="Picture 3">
            <a:extLst>
              <a:ext uri="{FF2B5EF4-FFF2-40B4-BE49-F238E27FC236}">
                <a16:creationId xmlns:a16="http://schemas.microsoft.com/office/drawing/2014/main" id="{C7B383F1-3098-4418-9298-BD027B1C29A1}"/>
              </a:ext>
            </a:extLst>
          </p:cNvPr>
          <p:cNvPicPr>
            <a:picLocks noChangeAspect="1"/>
          </p:cNvPicPr>
          <p:nvPr/>
        </p:nvPicPr>
        <p:blipFill>
          <a:blip r:embed="rId4"/>
          <a:stretch>
            <a:fillRect/>
          </a:stretch>
        </p:blipFill>
        <p:spPr>
          <a:xfrm>
            <a:off x="1066800" y="4444560"/>
            <a:ext cx="4191000" cy="1400175"/>
          </a:xfrm>
          <a:prstGeom prst="rect">
            <a:avLst/>
          </a:prstGeom>
        </p:spPr>
      </p:pic>
    </p:spTree>
    <p:extLst>
      <p:ext uri="{BB962C8B-B14F-4D97-AF65-F5344CB8AC3E}">
        <p14:creationId xmlns:p14="http://schemas.microsoft.com/office/powerpoint/2010/main" val="1142406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CBDD-5D76-41D7-A57E-0F2A96BD2E84}"/>
              </a:ext>
            </a:extLst>
          </p:cNvPr>
          <p:cNvSpPr>
            <a:spLocks noGrp="1"/>
          </p:cNvSpPr>
          <p:nvPr>
            <p:ph type="title"/>
          </p:nvPr>
        </p:nvSpPr>
        <p:spPr/>
        <p:txBody>
          <a:bodyPr/>
          <a:lstStyle/>
          <a:p>
            <a:r>
              <a:rPr lang="en-GB" dirty="0"/>
              <a:t>Coefficient of Determination - R-Squared</a:t>
            </a:r>
          </a:p>
        </p:txBody>
      </p:sp>
      <p:sp>
        <p:nvSpPr>
          <p:cNvPr id="3" name="Content Placeholder 2">
            <a:extLst>
              <a:ext uri="{FF2B5EF4-FFF2-40B4-BE49-F238E27FC236}">
                <a16:creationId xmlns:a16="http://schemas.microsoft.com/office/drawing/2014/main" id="{93182613-F2E6-484A-A024-EB8A14C3D876}"/>
              </a:ext>
            </a:extLst>
          </p:cNvPr>
          <p:cNvSpPr>
            <a:spLocks noGrp="1"/>
          </p:cNvSpPr>
          <p:nvPr>
            <p:ph idx="1"/>
          </p:nvPr>
        </p:nvSpPr>
        <p:spPr>
          <a:xfrm>
            <a:off x="685800" y="1700212"/>
            <a:ext cx="7772400" cy="4267200"/>
          </a:xfrm>
        </p:spPr>
        <p:txBody>
          <a:bodyPr/>
          <a:lstStyle/>
          <a:p>
            <a:pPr marL="0" indent="0">
              <a:buNone/>
            </a:pPr>
            <a:endParaRPr lang="en-GB" dirty="0"/>
          </a:p>
          <a:p>
            <a:pPr marL="0" indent="0">
              <a:buNone/>
            </a:pP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0839547-AD1A-4AAF-B2CE-78D864B27952}"/>
              </a:ext>
            </a:extLst>
          </p:cNvPr>
          <p:cNvSpPr>
            <a:spLocks noGrp="1"/>
          </p:cNvSpPr>
          <p:nvPr>
            <p:ph type="sldNum" sz="quarter" idx="12"/>
          </p:nvPr>
        </p:nvSpPr>
        <p:spPr/>
        <p:txBody>
          <a:bodyPr/>
          <a:lstStyle/>
          <a:p>
            <a:pPr>
              <a:defRPr/>
            </a:pPr>
            <a:fld id="{91FED3F5-64EA-4060-BA79-D7160E2650E4}" type="slidenum">
              <a:rPr lang="en-GB" altLang="en-US" smtClean="0"/>
              <a:pPr>
                <a:defRPr/>
              </a:pPr>
              <a:t>46</a:t>
            </a:fld>
            <a:endParaRPr lang="en-GB" altLang="en-US"/>
          </a:p>
        </p:txBody>
      </p:sp>
      <p:pic>
        <p:nvPicPr>
          <p:cNvPr id="4" name="Picture 3">
            <a:extLst>
              <a:ext uri="{FF2B5EF4-FFF2-40B4-BE49-F238E27FC236}">
                <a16:creationId xmlns:a16="http://schemas.microsoft.com/office/drawing/2014/main" id="{C7B383F1-3098-4418-9298-BD027B1C29A1}"/>
              </a:ext>
            </a:extLst>
          </p:cNvPr>
          <p:cNvPicPr>
            <a:picLocks noChangeAspect="1"/>
          </p:cNvPicPr>
          <p:nvPr/>
        </p:nvPicPr>
        <p:blipFill>
          <a:blip r:embed="rId3"/>
          <a:stretch>
            <a:fillRect/>
          </a:stretch>
        </p:blipFill>
        <p:spPr>
          <a:xfrm>
            <a:off x="685800" y="1585746"/>
            <a:ext cx="4191000" cy="1400175"/>
          </a:xfrm>
          <a:prstGeom prst="rect">
            <a:avLst/>
          </a:prstGeom>
        </p:spPr>
      </p:pic>
      <p:pic>
        <p:nvPicPr>
          <p:cNvPr id="7" name="Picture 6">
            <a:extLst>
              <a:ext uri="{FF2B5EF4-FFF2-40B4-BE49-F238E27FC236}">
                <a16:creationId xmlns:a16="http://schemas.microsoft.com/office/drawing/2014/main" id="{580AD2F1-D632-463C-BBBD-64A0C11B0945}"/>
              </a:ext>
            </a:extLst>
          </p:cNvPr>
          <p:cNvPicPr>
            <a:picLocks noChangeAspect="1"/>
          </p:cNvPicPr>
          <p:nvPr/>
        </p:nvPicPr>
        <p:blipFill>
          <a:blip r:embed="rId4"/>
          <a:stretch>
            <a:fillRect/>
          </a:stretch>
        </p:blipFill>
        <p:spPr>
          <a:xfrm>
            <a:off x="353902" y="2942733"/>
            <a:ext cx="2676525" cy="2609850"/>
          </a:xfrm>
          <a:prstGeom prst="rect">
            <a:avLst/>
          </a:prstGeom>
        </p:spPr>
      </p:pic>
      <p:pic>
        <p:nvPicPr>
          <p:cNvPr id="9" name="Picture 8">
            <a:extLst>
              <a:ext uri="{FF2B5EF4-FFF2-40B4-BE49-F238E27FC236}">
                <a16:creationId xmlns:a16="http://schemas.microsoft.com/office/drawing/2014/main" id="{0883CCDE-9D4F-4AD0-A96F-2A3F1B9E1351}"/>
              </a:ext>
            </a:extLst>
          </p:cNvPr>
          <p:cNvPicPr>
            <a:picLocks noChangeAspect="1"/>
          </p:cNvPicPr>
          <p:nvPr/>
        </p:nvPicPr>
        <p:blipFill>
          <a:blip r:embed="rId5"/>
          <a:stretch>
            <a:fillRect/>
          </a:stretch>
        </p:blipFill>
        <p:spPr>
          <a:xfrm>
            <a:off x="3224212" y="3285633"/>
            <a:ext cx="2657475" cy="2266950"/>
          </a:xfrm>
          <a:prstGeom prst="rect">
            <a:avLst/>
          </a:prstGeom>
        </p:spPr>
      </p:pic>
      <p:pic>
        <p:nvPicPr>
          <p:cNvPr id="10" name="Picture 9">
            <a:extLst>
              <a:ext uri="{FF2B5EF4-FFF2-40B4-BE49-F238E27FC236}">
                <a16:creationId xmlns:a16="http://schemas.microsoft.com/office/drawing/2014/main" id="{4F15111A-9CB3-4748-89C7-D65877E3A390}"/>
              </a:ext>
            </a:extLst>
          </p:cNvPr>
          <p:cNvPicPr>
            <a:picLocks noChangeAspect="1"/>
          </p:cNvPicPr>
          <p:nvPr/>
        </p:nvPicPr>
        <p:blipFill>
          <a:blip r:embed="rId6"/>
          <a:stretch>
            <a:fillRect/>
          </a:stretch>
        </p:blipFill>
        <p:spPr>
          <a:xfrm>
            <a:off x="6075472" y="3338674"/>
            <a:ext cx="2714625" cy="2200275"/>
          </a:xfrm>
          <a:prstGeom prst="rect">
            <a:avLst/>
          </a:prstGeom>
        </p:spPr>
      </p:pic>
      <p:sp>
        <p:nvSpPr>
          <p:cNvPr id="11" name="TextBox 10">
            <a:extLst>
              <a:ext uri="{FF2B5EF4-FFF2-40B4-BE49-F238E27FC236}">
                <a16:creationId xmlns:a16="http://schemas.microsoft.com/office/drawing/2014/main" id="{BBFBE2BE-51E3-4D07-BE69-6873ACC4B913}"/>
              </a:ext>
            </a:extLst>
          </p:cNvPr>
          <p:cNvSpPr txBox="1"/>
          <p:nvPr/>
        </p:nvSpPr>
        <p:spPr>
          <a:xfrm>
            <a:off x="1293194" y="5544554"/>
            <a:ext cx="1316009" cy="430887"/>
          </a:xfrm>
          <a:prstGeom prst="rect">
            <a:avLst/>
          </a:prstGeom>
          <a:noFill/>
        </p:spPr>
        <p:txBody>
          <a:bodyPr wrap="square" rtlCol="0">
            <a:spAutoFit/>
          </a:bodyPr>
          <a:lstStyle/>
          <a:p>
            <a:r>
              <a:rPr lang="en-GB" dirty="0"/>
              <a:t>R</a:t>
            </a:r>
            <a:r>
              <a:rPr lang="en-GB" baseline="30000" dirty="0"/>
              <a:t>2</a:t>
            </a:r>
            <a:r>
              <a:rPr lang="en-GB" dirty="0"/>
              <a:t> = 1</a:t>
            </a:r>
          </a:p>
        </p:txBody>
      </p:sp>
      <p:sp>
        <p:nvSpPr>
          <p:cNvPr id="12" name="TextBox 11">
            <a:extLst>
              <a:ext uri="{FF2B5EF4-FFF2-40B4-BE49-F238E27FC236}">
                <a16:creationId xmlns:a16="http://schemas.microsoft.com/office/drawing/2014/main" id="{DA8BE1F4-4E79-41B5-98D5-C120084EA14F}"/>
              </a:ext>
            </a:extLst>
          </p:cNvPr>
          <p:cNvSpPr txBox="1"/>
          <p:nvPr/>
        </p:nvSpPr>
        <p:spPr>
          <a:xfrm>
            <a:off x="3888274" y="5552583"/>
            <a:ext cx="1519852" cy="430887"/>
          </a:xfrm>
          <a:prstGeom prst="rect">
            <a:avLst/>
          </a:prstGeom>
          <a:noFill/>
        </p:spPr>
        <p:txBody>
          <a:bodyPr wrap="square" rtlCol="0">
            <a:spAutoFit/>
          </a:bodyPr>
          <a:lstStyle/>
          <a:p>
            <a:r>
              <a:rPr lang="en-GB" dirty="0"/>
              <a:t>R</a:t>
            </a:r>
            <a:r>
              <a:rPr lang="en-GB" baseline="30000" dirty="0"/>
              <a:t>2</a:t>
            </a:r>
            <a:r>
              <a:rPr lang="en-GB" dirty="0"/>
              <a:t> = 0.83</a:t>
            </a:r>
          </a:p>
        </p:txBody>
      </p:sp>
      <p:sp>
        <p:nvSpPr>
          <p:cNvPr id="13" name="TextBox 12">
            <a:extLst>
              <a:ext uri="{FF2B5EF4-FFF2-40B4-BE49-F238E27FC236}">
                <a16:creationId xmlns:a16="http://schemas.microsoft.com/office/drawing/2014/main" id="{F8B39959-714F-4DFF-8094-15573035208C}"/>
              </a:ext>
            </a:extLst>
          </p:cNvPr>
          <p:cNvSpPr txBox="1"/>
          <p:nvPr/>
        </p:nvSpPr>
        <p:spPr>
          <a:xfrm>
            <a:off x="6974725" y="5571469"/>
            <a:ext cx="1316009" cy="430887"/>
          </a:xfrm>
          <a:prstGeom prst="rect">
            <a:avLst/>
          </a:prstGeom>
          <a:noFill/>
        </p:spPr>
        <p:txBody>
          <a:bodyPr wrap="square" rtlCol="0">
            <a:spAutoFit/>
          </a:bodyPr>
          <a:lstStyle/>
          <a:p>
            <a:r>
              <a:rPr lang="en-GB" dirty="0"/>
              <a:t>R</a:t>
            </a:r>
            <a:r>
              <a:rPr lang="en-GB" baseline="30000" dirty="0"/>
              <a:t>2</a:t>
            </a:r>
            <a:r>
              <a:rPr lang="en-GB" dirty="0"/>
              <a:t> = 0</a:t>
            </a:r>
          </a:p>
        </p:txBody>
      </p:sp>
    </p:spTree>
    <p:extLst>
      <p:ext uri="{BB962C8B-B14F-4D97-AF65-F5344CB8AC3E}">
        <p14:creationId xmlns:p14="http://schemas.microsoft.com/office/powerpoint/2010/main" val="92374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Some </a:t>
            </a:r>
            <a:r>
              <a:rPr lang="en-US" altLang="zh-CN" dirty="0"/>
              <a:t>key </a:t>
            </a:r>
            <a:r>
              <a:rPr lang="en-GB" dirty="0"/>
              <a:t>ML </a:t>
            </a:r>
            <a:r>
              <a:rPr lang="en-US" altLang="zh-CN" dirty="0"/>
              <a:t>terminology</a:t>
            </a:r>
            <a:endParaRPr lang="en-GB" dirty="0"/>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47</a:t>
            </a:fld>
            <a:endParaRPr lang="en-GB" altLang="en-US"/>
          </a:p>
        </p:txBody>
      </p:sp>
      <p:sp>
        <p:nvSpPr>
          <p:cNvPr id="3" name="Rectangle 2">
            <a:extLst>
              <a:ext uri="{FF2B5EF4-FFF2-40B4-BE49-F238E27FC236}">
                <a16:creationId xmlns:a16="http://schemas.microsoft.com/office/drawing/2014/main" id="{B5101A9F-984B-4B12-83E2-3D6F1CFA952A}"/>
              </a:ext>
            </a:extLst>
          </p:cNvPr>
          <p:cNvSpPr/>
          <p:nvPr/>
        </p:nvSpPr>
        <p:spPr>
          <a:xfrm>
            <a:off x="525517" y="1544078"/>
            <a:ext cx="8092966" cy="4401205"/>
          </a:xfrm>
          <a:prstGeom prst="rect">
            <a:avLst/>
          </a:prstGeom>
        </p:spPr>
        <p:txBody>
          <a:bodyPr wrap="square">
            <a:spAutoFit/>
          </a:bodyPr>
          <a:lstStyle/>
          <a:p>
            <a:r>
              <a:rPr lang="en-GB" sz="2000" dirty="0">
                <a:latin typeface="BookAntiqua"/>
              </a:rPr>
              <a:t>• Training example: A row in a table representing the dataset and synonymous with an observation, record, instance, or sample (in most contexts, sample refers to a collection of training examples).</a:t>
            </a:r>
          </a:p>
          <a:p>
            <a:endParaRPr lang="en-GB" sz="2000" dirty="0">
              <a:latin typeface="BookAntiqua"/>
            </a:endParaRPr>
          </a:p>
          <a:p>
            <a:r>
              <a:rPr lang="en-GB" sz="2000" dirty="0">
                <a:latin typeface="BookAntiqua"/>
              </a:rPr>
              <a:t>• Feature, abbrev. </a:t>
            </a:r>
            <a:r>
              <a:rPr lang="en-GB" sz="2000" i="1" dirty="0">
                <a:latin typeface="BookAntiqua-Italic"/>
              </a:rPr>
              <a:t>x</a:t>
            </a:r>
            <a:r>
              <a:rPr lang="en-GB" sz="2000" dirty="0">
                <a:latin typeface="BookAntiqua"/>
              </a:rPr>
              <a:t>: A column in a data table or data (design) matrix. Synonymous with predictor, variable, input, attribute, or covariate.</a:t>
            </a:r>
          </a:p>
          <a:p>
            <a:r>
              <a:rPr lang="en-GB" sz="2000" dirty="0">
                <a:latin typeface="BookAntiqua"/>
              </a:rPr>
              <a:t>• Target, abbrev. </a:t>
            </a:r>
            <a:r>
              <a:rPr lang="en-GB" sz="2000" i="1" dirty="0">
                <a:latin typeface="BookAntiqua-Italic"/>
              </a:rPr>
              <a:t>y</a:t>
            </a:r>
            <a:r>
              <a:rPr lang="en-GB" sz="2000" dirty="0">
                <a:latin typeface="BookAntiqua"/>
              </a:rPr>
              <a:t>: Synonymous with outcome, output, response variable, dependent variable, (class) label, and ground truth.</a:t>
            </a:r>
          </a:p>
          <a:p>
            <a:endParaRPr lang="en-GB" sz="2000" dirty="0">
              <a:latin typeface="BookAntiqua"/>
            </a:endParaRPr>
          </a:p>
          <a:p>
            <a:r>
              <a:rPr lang="en-GB" sz="2000" dirty="0">
                <a:latin typeface="BookAntiqua"/>
              </a:rPr>
              <a:t>• Loss function: Often used synonymously with a </a:t>
            </a:r>
            <a:r>
              <a:rPr lang="en-GB" sz="2000" i="1" dirty="0">
                <a:latin typeface="BookAntiqua-Italic"/>
              </a:rPr>
              <a:t>cost </a:t>
            </a:r>
            <a:r>
              <a:rPr lang="en-GB" sz="2000" dirty="0">
                <a:latin typeface="BookAntiqua"/>
              </a:rPr>
              <a:t>function. Sometimes the loss function is also called an </a:t>
            </a:r>
            <a:r>
              <a:rPr lang="en-GB" sz="2000" i="1" dirty="0">
                <a:latin typeface="BookAntiqua-Italic"/>
              </a:rPr>
              <a:t>error </a:t>
            </a:r>
            <a:r>
              <a:rPr lang="en-GB" sz="2000" dirty="0">
                <a:latin typeface="BookAntiqua"/>
              </a:rPr>
              <a:t>function. In some literature, the term "loss" refers to the loss measured for a single data point, and the cost is a measurement that computes the loss (average or summed) over the entire dataset.</a:t>
            </a:r>
            <a:endParaRPr lang="en-GB" sz="2000" dirty="0"/>
          </a:p>
        </p:txBody>
      </p:sp>
    </p:spTree>
    <p:extLst>
      <p:ext uri="{BB962C8B-B14F-4D97-AF65-F5344CB8AC3E}">
        <p14:creationId xmlns:p14="http://schemas.microsoft.com/office/powerpoint/2010/main" val="2735350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a:xfrm>
            <a:off x="762000" y="304800"/>
            <a:ext cx="7772400" cy="990600"/>
          </a:xfrm>
        </p:spPr>
        <p:txBody>
          <a:bodyPr wrap="square" anchor="ctr">
            <a:normAutofit/>
          </a:bodyPr>
          <a:lstStyle/>
          <a:p>
            <a:r>
              <a:rPr lang="en-GB" dirty="0"/>
              <a:t>ML processing pipeline</a:t>
            </a:r>
          </a:p>
        </p:txBody>
      </p:sp>
      <p:pic>
        <p:nvPicPr>
          <p:cNvPr id="4" name="Picture 3">
            <a:extLst>
              <a:ext uri="{FF2B5EF4-FFF2-40B4-BE49-F238E27FC236}">
                <a16:creationId xmlns:a16="http://schemas.microsoft.com/office/drawing/2014/main" id="{0E4CAC54-6388-4965-BB6D-9B6EE17A9E90}"/>
              </a:ext>
            </a:extLst>
          </p:cNvPr>
          <p:cNvPicPr>
            <a:picLocks noChangeAspect="1"/>
          </p:cNvPicPr>
          <p:nvPr/>
        </p:nvPicPr>
        <p:blipFill>
          <a:blip r:embed="rId3"/>
          <a:stretch>
            <a:fillRect/>
          </a:stretch>
        </p:blipFill>
        <p:spPr>
          <a:xfrm>
            <a:off x="762000" y="1831086"/>
            <a:ext cx="7772400" cy="3653027"/>
          </a:xfrm>
          <a:prstGeom prst="rect">
            <a:avLst/>
          </a:prstGeom>
          <a:noFill/>
        </p:spPr>
      </p:pic>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a:xfrm>
            <a:off x="762000" y="6553200"/>
            <a:ext cx="609600" cy="190500"/>
          </a:xfrm>
        </p:spPr>
        <p:txBody>
          <a:bodyPr wrap="square" anchor="t">
            <a:normAutofit/>
          </a:bodyPr>
          <a:lstStyle/>
          <a:p>
            <a:pPr>
              <a:lnSpc>
                <a:spcPct val="90000"/>
              </a:lnSpc>
              <a:spcAft>
                <a:spcPts val="600"/>
              </a:spcAft>
              <a:defRPr/>
            </a:pPr>
            <a:fld id="{91FED3F5-64EA-4060-BA79-D7160E2650E4}" type="slidenum">
              <a:rPr lang="en-GB" altLang="en-US" sz="700" smtClean="0"/>
              <a:pPr>
                <a:lnSpc>
                  <a:spcPct val="90000"/>
                </a:lnSpc>
                <a:spcAft>
                  <a:spcPts val="600"/>
                </a:spcAft>
                <a:defRPr/>
              </a:pPr>
              <a:t>48</a:t>
            </a:fld>
            <a:endParaRPr lang="en-GB" altLang="en-US" sz="700"/>
          </a:p>
        </p:txBody>
      </p:sp>
    </p:spTree>
    <p:extLst>
      <p:ext uri="{BB962C8B-B14F-4D97-AF65-F5344CB8AC3E}">
        <p14:creationId xmlns:p14="http://schemas.microsoft.com/office/powerpoint/2010/main" val="371286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A048F-E227-4870-BFAC-63EAEEF07180}"/>
              </a:ext>
            </a:extLst>
          </p:cNvPr>
          <p:cNvSpPr>
            <a:spLocks noGrp="1"/>
          </p:cNvSpPr>
          <p:nvPr>
            <p:ph type="sldNum" sz="quarter" idx="12"/>
          </p:nvPr>
        </p:nvSpPr>
        <p:spPr/>
        <p:txBody>
          <a:bodyPr/>
          <a:lstStyle/>
          <a:p>
            <a:pPr>
              <a:defRPr/>
            </a:pPr>
            <a:fld id="{11631FF8-E983-4170-94C2-227ACBA30F16}" type="slidenum">
              <a:rPr lang="en-GB" altLang="en-US" smtClean="0"/>
              <a:pPr>
                <a:defRPr/>
              </a:pPr>
              <a:t>49</a:t>
            </a:fld>
            <a:endParaRPr lang="en-GB" altLang="en-US"/>
          </a:p>
        </p:txBody>
      </p:sp>
      <p:sp>
        <p:nvSpPr>
          <p:cNvPr id="4" name="Title 3">
            <a:extLst>
              <a:ext uri="{FF2B5EF4-FFF2-40B4-BE49-F238E27FC236}">
                <a16:creationId xmlns:a16="http://schemas.microsoft.com/office/drawing/2014/main" id="{BF699DA7-0763-4A33-A823-E9329CF21EB4}"/>
              </a:ext>
            </a:extLst>
          </p:cNvPr>
          <p:cNvSpPr>
            <a:spLocks noGrp="1"/>
          </p:cNvSpPr>
          <p:nvPr>
            <p:ph type="title"/>
          </p:nvPr>
        </p:nvSpPr>
        <p:spPr/>
        <p:txBody>
          <a:bodyPr/>
          <a:lstStyle/>
          <a:p>
            <a:r>
              <a:rPr lang="en-GB" dirty="0"/>
              <a:t>Python in Lab session</a:t>
            </a:r>
          </a:p>
        </p:txBody>
      </p:sp>
      <p:sp>
        <p:nvSpPr>
          <p:cNvPr id="2" name="Rectangle 1">
            <a:extLst>
              <a:ext uri="{FF2B5EF4-FFF2-40B4-BE49-F238E27FC236}">
                <a16:creationId xmlns:a16="http://schemas.microsoft.com/office/drawing/2014/main" id="{3CC57BCC-2768-4F9C-B7B5-23EADCBC9FDA}"/>
              </a:ext>
            </a:extLst>
          </p:cNvPr>
          <p:cNvSpPr/>
          <p:nvPr/>
        </p:nvSpPr>
        <p:spPr>
          <a:xfrm>
            <a:off x="1027471" y="1425083"/>
            <a:ext cx="4572000" cy="4493538"/>
          </a:xfrm>
          <a:prstGeom prst="rect">
            <a:avLst/>
          </a:prstGeom>
        </p:spPr>
        <p:txBody>
          <a:bodyPr>
            <a:spAutoFit/>
          </a:bodyPr>
          <a:lstStyle/>
          <a:p>
            <a:r>
              <a:rPr lang="en-GB" sz="2400" dirty="0">
                <a:latin typeface="BookAntiqua"/>
              </a:rPr>
              <a:t>Required libraries in Python:</a:t>
            </a:r>
          </a:p>
          <a:p>
            <a:endParaRPr lang="en-GB" sz="2400" dirty="0">
              <a:latin typeface="BookAntiqua"/>
            </a:endParaRPr>
          </a:p>
          <a:p>
            <a:r>
              <a:rPr lang="en-GB" sz="2400" dirty="0">
                <a:latin typeface="BookAntiqua"/>
              </a:rPr>
              <a:t>First week:</a:t>
            </a:r>
          </a:p>
          <a:p>
            <a:r>
              <a:rPr lang="en-GB" sz="2400" dirty="0">
                <a:latin typeface="BookAntiqua"/>
              </a:rPr>
              <a:t>• NumPy 1.17.4</a:t>
            </a:r>
          </a:p>
          <a:p>
            <a:r>
              <a:rPr lang="en-GB" sz="2400" dirty="0">
                <a:latin typeface="BookAntiqua"/>
              </a:rPr>
              <a:t>• SciPy 1.3.1</a:t>
            </a:r>
          </a:p>
          <a:p>
            <a:r>
              <a:rPr lang="en-GB" sz="2400" dirty="0">
                <a:latin typeface="BookAntiqua"/>
              </a:rPr>
              <a:t>• </a:t>
            </a:r>
            <a:r>
              <a:rPr lang="en-GB" sz="2400" dirty="0" err="1">
                <a:latin typeface="BookAntiqua"/>
              </a:rPr>
              <a:t>scikit</a:t>
            </a:r>
            <a:r>
              <a:rPr lang="en-GB" sz="2400" dirty="0">
                <a:latin typeface="BookAntiqua"/>
              </a:rPr>
              <a:t>-learn 0.22.0</a:t>
            </a:r>
          </a:p>
          <a:p>
            <a:r>
              <a:rPr lang="en-GB" sz="2400" dirty="0">
                <a:latin typeface="BookAntiqua"/>
              </a:rPr>
              <a:t>• Matplotlib 3.1.0</a:t>
            </a:r>
          </a:p>
          <a:p>
            <a:r>
              <a:rPr lang="en-GB" sz="2400" dirty="0">
                <a:latin typeface="BookAntiqua"/>
              </a:rPr>
              <a:t>• pandas 0.25.3</a:t>
            </a:r>
          </a:p>
          <a:p>
            <a:endParaRPr lang="en-GB" sz="2400" dirty="0">
              <a:latin typeface="BookAntiqua"/>
            </a:endParaRPr>
          </a:p>
          <a:p>
            <a:r>
              <a:rPr lang="en-GB" sz="2400" dirty="0">
                <a:latin typeface="BookAntiqua"/>
              </a:rPr>
              <a:t>Second week:</a:t>
            </a:r>
          </a:p>
          <a:p>
            <a:pPr marL="342900" indent="-342900">
              <a:buFont typeface="Arial" panose="020B0604020202020204" pitchFamily="34" charset="0"/>
              <a:buChar char="•"/>
            </a:pPr>
            <a:r>
              <a:rPr lang="en-GB" sz="2400" dirty="0">
                <a:latin typeface="BookAntiqua"/>
              </a:rPr>
              <a:t>OpenCV</a:t>
            </a:r>
          </a:p>
          <a:p>
            <a:pPr marL="342900" indent="-342900">
              <a:buFont typeface="Arial" panose="020B0604020202020204" pitchFamily="34" charset="0"/>
              <a:buChar char="•"/>
            </a:pPr>
            <a:r>
              <a:rPr lang="en-GB" dirty="0" err="1"/>
              <a:t>Tensorflow</a:t>
            </a:r>
            <a:endParaRPr lang="en-GB" dirty="0"/>
          </a:p>
        </p:txBody>
      </p:sp>
    </p:spTree>
    <p:extLst>
      <p:ext uri="{BB962C8B-B14F-4D97-AF65-F5344CB8AC3E}">
        <p14:creationId xmlns:p14="http://schemas.microsoft.com/office/powerpoint/2010/main" val="219274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8A4A1C-3FB9-48CA-A8BA-2F06887C5646}"/>
              </a:ext>
            </a:extLst>
          </p:cNvPr>
          <p:cNvSpPr>
            <a:spLocks noGrp="1"/>
          </p:cNvSpPr>
          <p:nvPr>
            <p:ph idx="1"/>
          </p:nvPr>
        </p:nvSpPr>
        <p:spPr>
          <a:xfrm>
            <a:off x="572813" y="3932183"/>
            <a:ext cx="7772400" cy="1593974"/>
          </a:xfrm>
        </p:spPr>
        <p:txBody>
          <a:bodyPr/>
          <a:lstStyle/>
          <a:p>
            <a:r>
              <a:rPr lang="en-GB" dirty="0">
                <a:solidFill>
                  <a:schemeClr val="tx2"/>
                </a:solidFill>
              </a:rPr>
              <a:t>Machine Learning in 14 Days</a:t>
            </a:r>
          </a:p>
          <a:p>
            <a:r>
              <a:rPr lang="en-GB" dirty="0">
                <a:solidFill>
                  <a:schemeClr val="tx2"/>
                </a:solidFill>
              </a:rPr>
              <a:t>Start from basics but achieve an insight of each method.</a:t>
            </a:r>
          </a:p>
          <a:p>
            <a:r>
              <a:rPr lang="en-GB" dirty="0">
                <a:solidFill>
                  <a:schemeClr val="tx2"/>
                </a:solidFill>
              </a:rPr>
              <a:t>You could communicate with professionals as well non-professionals on ML more effectively.</a:t>
            </a:r>
          </a:p>
        </p:txBody>
      </p:sp>
      <p:sp>
        <p:nvSpPr>
          <p:cNvPr id="5" name="Slide Number Placeholder 4">
            <a:extLst>
              <a:ext uri="{FF2B5EF4-FFF2-40B4-BE49-F238E27FC236}">
                <a16:creationId xmlns:a16="http://schemas.microsoft.com/office/drawing/2014/main" id="{9F0C98A1-D534-43F6-BA13-CCA9A7C7A214}"/>
              </a:ext>
            </a:extLst>
          </p:cNvPr>
          <p:cNvSpPr>
            <a:spLocks noGrp="1"/>
          </p:cNvSpPr>
          <p:nvPr>
            <p:ph type="sldNum" sz="quarter" idx="12"/>
          </p:nvPr>
        </p:nvSpPr>
        <p:spPr/>
        <p:txBody>
          <a:bodyPr/>
          <a:lstStyle/>
          <a:p>
            <a:pPr>
              <a:defRPr/>
            </a:pPr>
            <a:fld id="{91FED3F5-64EA-4060-BA79-D7160E2650E4}" type="slidenum">
              <a:rPr lang="en-GB" altLang="en-US" smtClean="0"/>
              <a:pPr>
                <a:defRPr/>
              </a:pPr>
              <a:t>5</a:t>
            </a:fld>
            <a:endParaRPr lang="en-GB" altLang="en-US"/>
          </a:p>
        </p:txBody>
      </p:sp>
      <p:sp>
        <p:nvSpPr>
          <p:cNvPr id="2" name="Rectangle 1">
            <a:extLst>
              <a:ext uri="{FF2B5EF4-FFF2-40B4-BE49-F238E27FC236}">
                <a16:creationId xmlns:a16="http://schemas.microsoft.com/office/drawing/2014/main" id="{89CCB6FF-24BB-4167-BD2A-8EF6F8AABE79}"/>
              </a:ext>
            </a:extLst>
          </p:cNvPr>
          <p:cNvSpPr/>
          <p:nvPr/>
        </p:nvSpPr>
        <p:spPr>
          <a:xfrm>
            <a:off x="572813" y="1730486"/>
            <a:ext cx="6637283" cy="1785104"/>
          </a:xfrm>
          <a:prstGeom prst="rect">
            <a:avLst/>
          </a:prstGeom>
        </p:spPr>
        <p:txBody>
          <a:bodyPr wrap="square">
            <a:spAutoFit/>
          </a:bodyPr>
          <a:lstStyle/>
          <a:p>
            <a:r>
              <a:rPr lang="en-GB" dirty="0">
                <a:solidFill>
                  <a:schemeClr val="accent1">
                    <a:lumMod val="10000"/>
                  </a:schemeClr>
                </a:solidFill>
              </a:rPr>
              <a:t>Andrew Ng in Stanford:</a:t>
            </a:r>
            <a:endParaRPr lang="en-GB" u="sng" dirty="0">
              <a:solidFill>
                <a:schemeClr val="accent1">
                  <a:lumMod val="10000"/>
                </a:schemeClr>
              </a:solidFill>
              <a:hlinkClick r:id="rId3">
                <a:extLst>
                  <a:ext uri="{A12FA001-AC4F-418D-AE19-62706E023703}">
                    <ahyp:hlinkClr xmlns:ahyp="http://schemas.microsoft.com/office/drawing/2018/hyperlinkcolor" val="tx"/>
                  </a:ext>
                </a:extLst>
              </a:hlinkClick>
            </a:endParaRPr>
          </a:p>
          <a:p>
            <a:r>
              <a:rPr lang="en-GB" dirty="0">
                <a:solidFill>
                  <a:schemeClr val="accent1">
                    <a:lumMod val="10000"/>
                  </a:schemeClr>
                </a:solidFill>
                <a:hlinkClick r:id="rId3">
                  <a:extLst>
                    <a:ext uri="{A12FA001-AC4F-418D-AE19-62706E023703}">
                      <ahyp:hlinkClr xmlns:ahyp="http://schemas.microsoft.com/office/drawing/2018/hyperlinkcolor" val="tx"/>
                    </a:ext>
                  </a:extLst>
                </a:hlinkClick>
              </a:rPr>
              <a:t>https://see.stanford.edu/Course/CS229</a:t>
            </a:r>
            <a:endParaRPr lang="en-GB" dirty="0">
              <a:solidFill>
                <a:schemeClr val="accent1">
                  <a:lumMod val="10000"/>
                </a:schemeClr>
              </a:solidFill>
            </a:endParaRPr>
          </a:p>
          <a:p>
            <a:endParaRPr lang="en-GB" dirty="0">
              <a:solidFill>
                <a:schemeClr val="accent1">
                  <a:lumMod val="10000"/>
                </a:schemeClr>
              </a:solidFill>
            </a:endParaRPr>
          </a:p>
          <a:p>
            <a:r>
              <a:rPr lang="en-GB" dirty="0">
                <a:solidFill>
                  <a:schemeClr val="accent1">
                    <a:lumMod val="10000"/>
                  </a:schemeClr>
                </a:solidFill>
              </a:rPr>
              <a:t>Learn with Google AI:</a:t>
            </a:r>
          </a:p>
          <a:p>
            <a:r>
              <a:rPr lang="en-GB" dirty="0">
                <a:solidFill>
                  <a:schemeClr val="accent1">
                    <a:lumMod val="10000"/>
                  </a:schemeClr>
                </a:solidFill>
                <a:hlinkClick r:id="rId4">
                  <a:extLst>
                    <a:ext uri="{A12FA001-AC4F-418D-AE19-62706E023703}">
                      <ahyp:hlinkClr xmlns:ahyp="http://schemas.microsoft.com/office/drawing/2018/hyperlinkcolor" val="tx"/>
                    </a:ext>
                  </a:extLst>
                </a:hlinkClick>
              </a:rPr>
              <a:t>https://ai.google/education/</a:t>
            </a:r>
            <a:endParaRPr lang="en-GB" dirty="0">
              <a:solidFill>
                <a:schemeClr val="accent1">
                  <a:lumMod val="10000"/>
                </a:schemeClr>
              </a:solidFill>
            </a:endParaRPr>
          </a:p>
        </p:txBody>
      </p:sp>
    </p:spTree>
    <p:extLst>
      <p:ext uri="{BB962C8B-B14F-4D97-AF65-F5344CB8AC3E}">
        <p14:creationId xmlns:p14="http://schemas.microsoft.com/office/powerpoint/2010/main" val="3343474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08-5550-48B3-B20A-7269ECDC86D0}"/>
              </a:ext>
            </a:extLst>
          </p:cNvPr>
          <p:cNvSpPr>
            <a:spLocks noGrp="1"/>
          </p:cNvSpPr>
          <p:nvPr>
            <p:ph type="title"/>
          </p:nvPr>
        </p:nvSpPr>
        <p:spPr/>
        <p:txBody>
          <a:bodyPr/>
          <a:lstStyle/>
          <a:p>
            <a:r>
              <a:rPr lang="en-US" altLang="zh-CN" dirty="0"/>
              <a:t>Why these Python Libraries</a:t>
            </a:r>
            <a:endParaRPr lang="en-GB" dirty="0"/>
          </a:p>
        </p:txBody>
      </p:sp>
      <p:sp>
        <p:nvSpPr>
          <p:cNvPr id="5" name="Slide Number Placeholder 4">
            <a:extLst>
              <a:ext uri="{FF2B5EF4-FFF2-40B4-BE49-F238E27FC236}">
                <a16:creationId xmlns:a16="http://schemas.microsoft.com/office/drawing/2014/main" id="{2685826D-15BD-4448-B494-45406DB34622}"/>
              </a:ext>
            </a:extLst>
          </p:cNvPr>
          <p:cNvSpPr>
            <a:spLocks noGrp="1"/>
          </p:cNvSpPr>
          <p:nvPr>
            <p:ph type="sldNum" sz="quarter" idx="12"/>
          </p:nvPr>
        </p:nvSpPr>
        <p:spPr/>
        <p:txBody>
          <a:bodyPr/>
          <a:lstStyle/>
          <a:p>
            <a:pPr>
              <a:defRPr/>
            </a:pPr>
            <a:fld id="{11631FF8-E983-4170-94C2-227ACBA30F16}" type="slidenum">
              <a:rPr lang="en-GB" altLang="en-US" smtClean="0"/>
              <a:pPr>
                <a:defRPr/>
              </a:pPr>
              <a:t>50</a:t>
            </a:fld>
            <a:endParaRPr lang="en-GB" altLang="en-US"/>
          </a:p>
        </p:txBody>
      </p:sp>
      <p:sp>
        <p:nvSpPr>
          <p:cNvPr id="6" name="Rectangle 5">
            <a:extLst>
              <a:ext uri="{FF2B5EF4-FFF2-40B4-BE49-F238E27FC236}">
                <a16:creationId xmlns:a16="http://schemas.microsoft.com/office/drawing/2014/main" id="{672E9409-17FB-49AF-98DF-83988D41E64B}"/>
              </a:ext>
            </a:extLst>
          </p:cNvPr>
          <p:cNvSpPr/>
          <p:nvPr/>
        </p:nvSpPr>
        <p:spPr>
          <a:xfrm>
            <a:off x="762000" y="3603240"/>
            <a:ext cx="7060324" cy="2308324"/>
          </a:xfrm>
          <a:prstGeom prst="rect">
            <a:avLst/>
          </a:prstGeom>
        </p:spPr>
        <p:txBody>
          <a:bodyPr wrap="square">
            <a:spAutoFit/>
          </a:bodyPr>
          <a:lstStyle/>
          <a:p>
            <a:r>
              <a:rPr lang="en-GB" sz="2400" dirty="0">
                <a:latin typeface="BookAntiqua"/>
              </a:rPr>
              <a:t>SciPy is a free and open-source Python library used for scientific computing and technical computing. SciPy contains modules for optimization, linear algebra, integration, interpolation, special functions, FFT, signal and image processing, ODE solvers and other tasks common in science and engineering.</a:t>
            </a:r>
          </a:p>
        </p:txBody>
      </p:sp>
      <p:sp>
        <p:nvSpPr>
          <p:cNvPr id="7" name="Rectangle 6">
            <a:extLst>
              <a:ext uri="{FF2B5EF4-FFF2-40B4-BE49-F238E27FC236}">
                <a16:creationId xmlns:a16="http://schemas.microsoft.com/office/drawing/2014/main" id="{AEE49C54-DEDB-438D-AA85-1BD93268648C}"/>
              </a:ext>
            </a:extLst>
          </p:cNvPr>
          <p:cNvSpPr/>
          <p:nvPr/>
        </p:nvSpPr>
        <p:spPr>
          <a:xfrm>
            <a:off x="762000" y="1685100"/>
            <a:ext cx="7346732" cy="1569660"/>
          </a:xfrm>
          <a:prstGeom prst="rect">
            <a:avLst/>
          </a:prstGeom>
        </p:spPr>
        <p:txBody>
          <a:bodyPr wrap="square">
            <a:spAutoFit/>
          </a:bodyPr>
          <a:lstStyle/>
          <a:p>
            <a:r>
              <a:rPr lang="en-GB" sz="2400" dirty="0">
                <a:latin typeface="BookAntiqua"/>
              </a:rPr>
              <a:t>NumPy is a library for the Python programming language, adding support for large, multi-dimensional arrays and matrices, along with a large collection of high-level mathematical functions to operate on these arrays.</a:t>
            </a:r>
          </a:p>
        </p:txBody>
      </p:sp>
    </p:spTree>
    <p:extLst>
      <p:ext uri="{BB962C8B-B14F-4D97-AF65-F5344CB8AC3E}">
        <p14:creationId xmlns:p14="http://schemas.microsoft.com/office/powerpoint/2010/main" val="3072428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08-5550-48B3-B20A-7269ECDC86D0}"/>
              </a:ext>
            </a:extLst>
          </p:cNvPr>
          <p:cNvSpPr>
            <a:spLocks noGrp="1"/>
          </p:cNvSpPr>
          <p:nvPr>
            <p:ph type="title"/>
          </p:nvPr>
        </p:nvSpPr>
        <p:spPr/>
        <p:txBody>
          <a:bodyPr/>
          <a:lstStyle/>
          <a:p>
            <a:r>
              <a:rPr lang="en-US" altLang="zh-CN" dirty="0"/>
              <a:t>Why these Python Libraries</a:t>
            </a:r>
            <a:endParaRPr lang="en-GB" dirty="0"/>
          </a:p>
        </p:txBody>
      </p:sp>
      <p:sp>
        <p:nvSpPr>
          <p:cNvPr id="5" name="Slide Number Placeholder 4">
            <a:extLst>
              <a:ext uri="{FF2B5EF4-FFF2-40B4-BE49-F238E27FC236}">
                <a16:creationId xmlns:a16="http://schemas.microsoft.com/office/drawing/2014/main" id="{2685826D-15BD-4448-B494-45406DB34622}"/>
              </a:ext>
            </a:extLst>
          </p:cNvPr>
          <p:cNvSpPr>
            <a:spLocks noGrp="1"/>
          </p:cNvSpPr>
          <p:nvPr>
            <p:ph type="sldNum" sz="quarter" idx="12"/>
          </p:nvPr>
        </p:nvSpPr>
        <p:spPr/>
        <p:txBody>
          <a:bodyPr/>
          <a:lstStyle/>
          <a:p>
            <a:pPr>
              <a:defRPr/>
            </a:pPr>
            <a:fld id="{11631FF8-E983-4170-94C2-227ACBA30F16}" type="slidenum">
              <a:rPr lang="en-GB" altLang="en-US" smtClean="0"/>
              <a:pPr>
                <a:defRPr/>
              </a:pPr>
              <a:t>51</a:t>
            </a:fld>
            <a:endParaRPr lang="en-GB" altLang="en-US"/>
          </a:p>
        </p:txBody>
      </p:sp>
      <p:sp>
        <p:nvSpPr>
          <p:cNvPr id="3" name="Rectangle 2">
            <a:extLst>
              <a:ext uri="{FF2B5EF4-FFF2-40B4-BE49-F238E27FC236}">
                <a16:creationId xmlns:a16="http://schemas.microsoft.com/office/drawing/2014/main" id="{153D20AB-0BE1-4AFE-B781-C37B178796D5}"/>
              </a:ext>
            </a:extLst>
          </p:cNvPr>
          <p:cNvSpPr/>
          <p:nvPr/>
        </p:nvSpPr>
        <p:spPr>
          <a:xfrm>
            <a:off x="762000" y="1859339"/>
            <a:ext cx="7099737" cy="3416320"/>
          </a:xfrm>
          <a:prstGeom prst="rect">
            <a:avLst/>
          </a:prstGeom>
        </p:spPr>
        <p:txBody>
          <a:bodyPr wrap="square">
            <a:spAutoFit/>
          </a:bodyPr>
          <a:lstStyle/>
          <a:p>
            <a:r>
              <a:rPr lang="en-GB" sz="2400" dirty="0">
                <a:latin typeface="BookAntiqua"/>
              </a:rPr>
              <a:t>Scikit-learn (formerly </a:t>
            </a:r>
            <a:r>
              <a:rPr lang="en-GB" sz="2400" dirty="0" err="1">
                <a:latin typeface="BookAntiqua"/>
              </a:rPr>
              <a:t>scikits.learn</a:t>
            </a:r>
            <a:r>
              <a:rPr lang="en-GB" sz="2400" dirty="0">
                <a:latin typeface="BookAntiqua"/>
              </a:rPr>
              <a:t> and also known as </a:t>
            </a:r>
            <a:r>
              <a:rPr lang="en-GB" sz="2400" dirty="0" err="1">
                <a:latin typeface="BookAntiqua"/>
              </a:rPr>
              <a:t>sklearn</a:t>
            </a:r>
            <a:r>
              <a:rPr lang="en-GB" sz="2400" dirty="0">
                <a:latin typeface="BookAntiqua"/>
              </a:rPr>
              <a:t>) is a free software machine learning library for the Python programming language. It features various classification, regression and clustering algorithms including support vector machines, random forests, gradient boosting, k-means and DBSCAN, and is designed to interoperate with the Python numerical and scientific libraries NumPy and SciPy.</a:t>
            </a:r>
          </a:p>
        </p:txBody>
      </p:sp>
    </p:spTree>
    <p:extLst>
      <p:ext uri="{BB962C8B-B14F-4D97-AF65-F5344CB8AC3E}">
        <p14:creationId xmlns:p14="http://schemas.microsoft.com/office/powerpoint/2010/main" val="2041476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1808-5550-48B3-B20A-7269ECDC86D0}"/>
              </a:ext>
            </a:extLst>
          </p:cNvPr>
          <p:cNvSpPr>
            <a:spLocks noGrp="1"/>
          </p:cNvSpPr>
          <p:nvPr>
            <p:ph type="title"/>
          </p:nvPr>
        </p:nvSpPr>
        <p:spPr/>
        <p:txBody>
          <a:bodyPr/>
          <a:lstStyle/>
          <a:p>
            <a:r>
              <a:rPr lang="en-US" altLang="zh-CN" dirty="0"/>
              <a:t>Why these Python Libraries</a:t>
            </a:r>
            <a:endParaRPr lang="en-GB" dirty="0"/>
          </a:p>
        </p:txBody>
      </p:sp>
      <p:sp>
        <p:nvSpPr>
          <p:cNvPr id="5" name="Slide Number Placeholder 4">
            <a:extLst>
              <a:ext uri="{FF2B5EF4-FFF2-40B4-BE49-F238E27FC236}">
                <a16:creationId xmlns:a16="http://schemas.microsoft.com/office/drawing/2014/main" id="{2685826D-15BD-4448-B494-45406DB34622}"/>
              </a:ext>
            </a:extLst>
          </p:cNvPr>
          <p:cNvSpPr>
            <a:spLocks noGrp="1"/>
          </p:cNvSpPr>
          <p:nvPr>
            <p:ph type="sldNum" sz="quarter" idx="12"/>
          </p:nvPr>
        </p:nvSpPr>
        <p:spPr/>
        <p:txBody>
          <a:bodyPr/>
          <a:lstStyle/>
          <a:p>
            <a:pPr>
              <a:defRPr/>
            </a:pPr>
            <a:fld id="{11631FF8-E983-4170-94C2-227ACBA30F16}" type="slidenum">
              <a:rPr lang="en-GB" altLang="en-US" smtClean="0"/>
              <a:pPr>
                <a:defRPr/>
              </a:pPr>
              <a:t>52</a:t>
            </a:fld>
            <a:endParaRPr lang="en-GB" altLang="en-US"/>
          </a:p>
        </p:txBody>
      </p:sp>
      <p:sp>
        <p:nvSpPr>
          <p:cNvPr id="3" name="Rectangle 2">
            <a:extLst>
              <a:ext uri="{FF2B5EF4-FFF2-40B4-BE49-F238E27FC236}">
                <a16:creationId xmlns:a16="http://schemas.microsoft.com/office/drawing/2014/main" id="{153D20AB-0BE1-4AFE-B781-C37B178796D5}"/>
              </a:ext>
            </a:extLst>
          </p:cNvPr>
          <p:cNvSpPr/>
          <p:nvPr/>
        </p:nvSpPr>
        <p:spPr>
          <a:xfrm>
            <a:off x="927538" y="1733214"/>
            <a:ext cx="7288924" cy="1938992"/>
          </a:xfrm>
          <a:prstGeom prst="rect">
            <a:avLst/>
          </a:prstGeom>
        </p:spPr>
        <p:txBody>
          <a:bodyPr wrap="square">
            <a:spAutoFit/>
          </a:bodyPr>
          <a:lstStyle/>
          <a:p>
            <a:r>
              <a:rPr lang="en-GB" sz="2400" dirty="0">
                <a:latin typeface="BookAntiqua"/>
              </a:rPr>
              <a:t>Pandas is a popular Python package for data science, and with good reason: it offers powerful, expressive and flexible data structures that make data manipulation and analysis easy, among many other things. The </a:t>
            </a:r>
            <a:r>
              <a:rPr lang="en-GB" sz="2400" dirty="0" err="1">
                <a:latin typeface="BookAntiqua"/>
              </a:rPr>
              <a:t>DataFrame</a:t>
            </a:r>
            <a:r>
              <a:rPr lang="en-GB" sz="2400" dirty="0">
                <a:latin typeface="BookAntiqua"/>
              </a:rPr>
              <a:t> is one of these structures.</a:t>
            </a:r>
          </a:p>
        </p:txBody>
      </p:sp>
      <p:sp>
        <p:nvSpPr>
          <p:cNvPr id="4" name="Rectangle 3">
            <a:extLst>
              <a:ext uri="{FF2B5EF4-FFF2-40B4-BE49-F238E27FC236}">
                <a16:creationId xmlns:a16="http://schemas.microsoft.com/office/drawing/2014/main" id="{411722B1-B5CC-4AF2-BD85-C80583D45E1A}"/>
              </a:ext>
            </a:extLst>
          </p:cNvPr>
          <p:cNvSpPr/>
          <p:nvPr/>
        </p:nvSpPr>
        <p:spPr>
          <a:xfrm>
            <a:off x="868417" y="3994048"/>
            <a:ext cx="7407165" cy="1200329"/>
          </a:xfrm>
          <a:prstGeom prst="rect">
            <a:avLst/>
          </a:prstGeom>
        </p:spPr>
        <p:txBody>
          <a:bodyPr wrap="square">
            <a:spAutoFit/>
          </a:bodyPr>
          <a:lstStyle/>
          <a:p>
            <a:r>
              <a:rPr lang="en-GB" sz="2400" dirty="0">
                <a:latin typeface="BookAntiqua"/>
              </a:rPr>
              <a:t>Matplotlib is used for visualization purpose. There are many great visualization packages in Python and Matplotlib is the basic one to serve the purpose. </a:t>
            </a:r>
          </a:p>
        </p:txBody>
      </p:sp>
    </p:spTree>
    <p:extLst>
      <p:ext uri="{BB962C8B-B14F-4D97-AF65-F5344CB8AC3E}">
        <p14:creationId xmlns:p14="http://schemas.microsoft.com/office/powerpoint/2010/main" val="90796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US" altLang="zh-CN" dirty="0"/>
              <a:t>Assessment </a:t>
            </a:r>
            <a:r>
              <a:rPr lang="en-GB" dirty="0"/>
              <a:t>of this module</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53</a:t>
            </a:fld>
            <a:endParaRPr lang="en-GB" altLang="en-US"/>
          </a:p>
        </p:txBody>
      </p:sp>
      <p:sp>
        <p:nvSpPr>
          <p:cNvPr id="4" name="Rectangle 3">
            <a:extLst>
              <a:ext uri="{FF2B5EF4-FFF2-40B4-BE49-F238E27FC236}">
                <a16:creationId xmlns:a16="http://schemas.microsoft.com/office/drawing/2014/main" id="{1D7DE474-F778-49EE-A7BF-3E6EFC49F789}"/>
              </a:ext>
            </a:extLst>
          </p:cNvPr>
          <p:cNvSpPr/>
          <p:nvPr/>
        </p:nvSpPr>
        <p:spPr>
          <a:xfrm>
            <a:off x="664779" y="2027707"/>
            <a:ext cx="7966842" cy="3477875"/>
          </a:xfrm>
          <a:prstGeom prst="rect">
            <a:avLst/>
          </a:prstGeom>
        </p:spPr>
        <p:txBody>
          <a:bodyPr wrap="square">
            <a:spAutoFit/>
          </a:bodyPr>
          <a:lstStyle/>
          <a:p>
            <a:r>
              <a:rPr lang="en-GB" sz="2000" dirty="0">
                <a:ea typeface="等线" panose="02010600030101010101" pitchFamily="2" charset="-122"/>
              </a:rPr>
              <a:t>You are given classification and image analysis tasks. You will work on writing your own code to find out the most suitable algorithm based on your evaluation from the training set. You need to submit a report and your code in your final coursework submission. </a:t>
            </a:r>
          </a:p>
          <a:p>
            <a:endParaRPr lang="en-GB" sz="2000" dirty="0">
              <a:ea typeface="等线" panose="02010600030101010101" pitchFamily="2" charset="-122"/>
            </a:endParaRPr>
          </a:p>
          <a:p>
            <a:r>
              <a:rPr lang="en-GB" sz="2000" dirty="0">
                <a:ea typeface="等线" panose="02010600030101010101" pitchFamily="2" charset="-122"/>
              </a:rPr>
              <a:t>Please make sure that your code will take the test file name as the only input parameter and output the evaluation metrics, including accuracy, recall and F1 and so on. You are required to summarise the results and write a reflection in your coursework. Please be aware your coursework will be evaluated based on the quality of your code, your report and the reflection on the testing performance</a:t>
            </a:r>
            <a:endParaRPr lang="en-GB" sz="2000" dirty="0"/>
          </a:p>
        </p:txBody>
      </p:sp>
    </p:spTree>
    <p:extLst>
      <p:ext uri="{BB962C8B-B14F-4D97-AF65-F5344CB8AC3E}">
        <p14:creationId xmlns:p14="http://schemas.microsoft.com/office/powerpoint/2010/main" val="205524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A048F-E227-4870-BFAC-63EAEEF07180}"/>
              </a:ext>
            </a:extLst>
          </p:cNvPr>
          <p:cNvSpPr>
            <a:spLocks noGrp="1"/>
          </p:cNvSpPr>
          <p:nvPr>
            <p:ph type="sldNum" sz="quarter" idx="12"/>
          </p:nvPr>
        </p:nvSpPr>
        <p:spPr/>
        <p:txBody>
          <a:bodyPr/>
          <a:lstStyle/>
          <a:p>
            <a:pPr>
              <a:defRPr/>
            </a:pPr>
            <a:fld id="{11631FF8-E983-4170-94C2-227ACBA30F16}" type="slidenum">
              <a:rPr lang="en-GB" altLang="en-US" smtClean="0"/>
              <a:pPr>
                <a:defRPr/>
              </a:pPr>
              <a:t>54</a:t>
            </a:fld>
            <a:endParaRPr lang="en-GB" altLang="en-US"/>
          </a:p>
        </p:txBody>
      </p:sp>
      <p:sp>
        <p:nvSpPr>
          <p:cNvPr id="4" name="Title 3">
            <a:extLst>
              <a:ext uri="{FF2B5EF4-FFF2-40B4-BE49-F238E27FC236}">
                <a16:creationId xmlns:a16="http://schemas.microsoft.com/office/drawing/2014/main" id="{BF699DA7-0763-4A33-A823-E9329CF21EB4}"/>
              </a:ext>
            </a:extLst>
          </p:cNvPr>
          <p:cNvSpPr>
            <a:spLocks noGrp="1"/>
          </p:cNvSpPr>
          <p:nvPr>
            <p:ph type="title"/>
          </p:nvPr>
        </p:nvSpPr>
        <p:spPr/>
        <p:txBody>
          <a:bodyPr/>
          <a:lstStyle/>
          <a:p>
            <a:r>
              <a:rPr lang="en-GB" dirty="0"/>
              <a:t>Day 01 Lab session</a:t>
            </a:r>
          </a:p>
        </p:txBody>
      </p:sp>
      <p:sp>
        <p:nvSpPr>
          <p:cNvPr id="2" name="Rectangle 1">
            <a:extLst>
              <a:ext uri="{FF2B5EF4-FFF2-40B4-BE49-F238E27FC236}">
                <a16:creationId xmlns:a16="http://schemas.microsoft.com/office/drawing/2014/main" id="{3CC57BCC-2768-4F9C-B7B5-23EADCBC9FDA}"/>
              </a:ext>
            </a:extLst>
          </p:cNvPr>
          <p:cNvSpPr/>
          <p:nvPr/>
        </p:nvSpPr>
        <p:spPr>
          <a:xfrm>
            <a:off x="1594944" y="1587144"/>
            <a:ext cx="5954112" cy="4154984"/>
          </a:xfrm>
          <a:prstGeom prst="rect">
            <a:avLst/>
          </a:prstGeom>
        </p:spPr>
        <p:txBody>
          <a:bodyPr wrap="square">
            <a:spAutoFit/>
          </a:bodyPr>
          <a:lstStyle/>
          <a:p>
            <a:r>
              <a:rPr lang="en-US" altLang="zh-CN" sz="2400" dirty="0">
                <a:latin typeface="BookAntiqua"/>
              </a:rPr>
              <a:t>Practice on the ML processing pipeline:</a:t>
            </a:r>
          </a:p>
          <a:p>
            <a:endParaRPr lang="en-US" altLang="zh-CN" sz="2400" dirty="0">
              <a:latin typeface="BookAntiqua"/>
            </a:endParaRPr>
          </a:p>
          <a:p>
            <a:pPr marL="457200" indent="-457200">
              <a:buAutoNum type="arabicParenBoth"/>
            </a:pPr>
            <a:r>
              <a:rPr lang="en-US" altLang="zh-CN" sz="2400" dirty="0">
                <a:latin typeface="BookAntiqua"/>
              </a:rPr>
              <a:t>Follow the tutorial to learn some basic functions of Pandas;</a:t>
            </a:r>
          </a:p>
          <a:p>
            <a:pPr marL="457200" indent="-457200">
              <a:buFontTx/>
              <a:buAutoNum type="arabicParenBoth"/>
            </a:pPr>
            <a:r>
              <a:rPr lang="en-US" altLang="zh-CN" sz="2400" dirty="0">
                <a:latin typeface="BookAntiqua"/>
              </a:rPr>
              <a:t>Follow the tutorial to learn conversion between Pandas and </a:t>
            </a:r>
            <a:r>
              <a:rPr lang="en-US" altLang="zh-CN" sz="2400" dirty="0" err="1">
                <a:latin typeface="BookAntiqua"/>
              </a:rPr>
              <a:t>Numpy</a:t>
            </a:r>
            <a:r>
              <a:rPr lang="en-US" altLang="zh-CN" sz="2400" dirty="0">
                <a:latin typeface="BookAntiqua"/>
              </a:rPr>
              <a:t>;</a:t>
            </a:r>
          </a:p>
          <a:p>
            <a:pPr marL="457200" indent="-457200">
              <a:buAutoNum type="arabicParenBoth"/>
            </a:pPr>
            <a:r>
              <a:rPr lang="en-US" altLang="zh-CN" sz="2400" dirty="0">
                <a:latin typeface="BookAntiqua"/>
              </a:rPr>
              <a:t>Follow the tutorial to learn some basic functions of </a:t>
            </a:r>
            <a:r>
              <a:rPr lang="en-US" altLang="zh-CN" sz="2400" dirty="0" err="1">
                <a:latin typeface="BookAntiqua"/>
              </a:rPr>
              <a:t>Matplotlab</a:t>
            </a:r>
            <a:r>
              <a:rPr lang="en-US" altLang="zh-CN" sz="2400" dirty="0">
                <a:latin typeface="BookAntiqua"/>
              </a:rPr>
              <a:t>;</a:t>
            </a:r>
          </a:p>
          <a:p>
            <a:pPr marL="457200" indent="-457200">
              <a:buAutoNum type="arabicParenBoth"/>
            </a:pPr>
            <a:r>
              <a:rPr lang="en-US" altLang="zh-CN" sz="2400" dirty="0">
                <a:latin typeface="BookAntiqua"/>
              </a:rPr>
              <a:t>Follow the tutorial to learn </a:t>
            </a:r>
            <a:r>
              <a:rPr lang="en-US" altLang="zh-CN" sz="2400" dirty="0" err="1">
                <a:latin typeface="BookAntiqua"/>
              </a:rPr>
              <a:t>sklearn</a:t>
            </a:r>
            <a:r>
              <a:rPr lang="en-US" altLang="zh-CN" sz="2400" dirty="0">
                <a:latin typeface="BookAntiqua"/>
              </a:rPr>
              <a:t> basics;</a:t>
            </a:r>
          </a:p>
          <a:p>
            <a:pPr marL="457200" indent="-457200">
              <a:buAutoNum type="arabicParenBoth"/>
            </a:pPr>
            <a:r>
              <a:rPr lang="en-US" altLang="zh-CN" sz="2400" dirty="0">
                <a:latin typeface="BookAntiqua"/>
              </a:rPr>
              <a:t>Practices on given tasks.</a:t>
            </a:r>
          </a:p>
          <a:p>
            <a:endParaRPr lang="en-US" sz="2400" dirty="0">
              <a:latin typeface="BookAntiqua"/>
            </a:endParaRPr>
          </a:p>
        </p:txBody>
      </p:sp>
    </p:spTree>
    <p:extLst>
      <p:ext uri="{BB962C8B-B14F-4D97-AF65-F5344CB8AC3E}">
        <p14:creationId xmlns:p14="http://schemas.microsoft.com/office/powerpoint/2010/main" val="525325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7563-1293-48EC-ADBF-ED5D01CB89AE}"/>
              </a:ext>
            </a:extLst>
          </p:cNvPr>
          <p:cNvSpPr>
            <a:spLocks noGrp="1"/>
          </p:cNvSpPr>
          <p:nvPr>
            <p:ph type="title"/>
          </p:nvPr>
        </p:nvSpPr>
        <p:spPr>
          <a:xfrm>
            <a:off x="850490" y="3106994"/>
            <a:ext cx="7772400" cy="990600"/>
          </a:xfrm>
        </p:spPr>
        <p:txBody>
          <a:bodyPr/>
          <a:lstStyle/>
          <a:p>
            <a:r>
              <a:rPr lang="en-US" dirty="0">
                <a:solidFill>
                  <a:schemeClr val="tx1"/>
                </a:solidFill>
              </a:rPr>
              <a:t>Questions?</a:t>
            </a:r>
            <a:endParaRPr lang="en-GB" dirty="0">
              <a:solidFill>
                <a:schemeClr val="tx1"/>
              </a:solidFill>
            </a:endParaRPr>
          </a:p>
        </p:txBody>
      </p:sp>
      <p:sp>
        <p:nvSpPr>
          <p:cNvPr id="5" name="Slide Number Placeholder 4">
            <a:extLst>
              <a:ext uri="{FF2B5EF4-FFF2-40B4-BE49-F238E27FC236}">
                <a16:creationId xmlns:a16="http://schemas.microsoft.com/office/drawing/2014/main" id="{48AA7D27-8F72-4D34-9406-A900F2DBB337}"/>
              </a:ext>
            </a:extLst>
          </p:cNvPr>
          <p:cNvSpPr>
            <a:spLocks noGrp="1"/>
          </p:cNvSpPr>
          <p:nvPr>
            <p:ph type="sldNum" sz="quarter" idx="12"/>
          </p:nvPr>
        </p:nvSpPr>
        <p:spPr/>
        <p:txBody>
          <a:bodyPr/>
          <a:lstStyle/>
          <a:p>
            <a:pPr>
              <a:defRPr/>
            </a:pPr>
            <a:fld id="{11631FF8-E983-4170-94C2-227ACBA30F16}" type="slidenum">
              <a:rPr lang="en-GB" altLang="en-US" smtClean="0"/>
              <a:pPr>
                <a:defRPr/>
              </a:pPr>
              <a:t>55</a:t>
            </a:fld>
            <a:endParaRPr lang="en-GB" altLang="en-US"/>
          </a:p>
        </p:txBody>
      </p:sp>
    </p:spTree>
    <p:extLst>
      <p:ext uri="{BB962C8B-B14F-4D97-AF65-F5344CB8AC3E}">
        <p14:creationId xmlns:p14="http://schemas.microsoft.com/office/powerpoint/2010/main" val="235310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F27-EA8B-45AA-AE20-C926EC441D42}"/>
              </a:ext>
            </a:extLst>
          </p:cNvPr>
          <p:cNvSpPr>
            <a:spLocks noGrp="1"/>
          </p:cNvSpPr>
          <p:nvPr>
            <p:ph type="title"/>
          </p:nvPr>
        </p:nvSpPr>
        <p:spPr>
          <a:xfrm>
            <a:off x="762000" y="274583"/>
            <a:ext cx="7772400" cy="990600"/>
          </a:xfrm>
        </p:spPr>
        <p:txBody>
          <a:bodyPr/>
          <a:lstStyle/>
          <a:p>
            <a:r>
              <a:rPr lang="en-GB" dirty="0"/>
              <a:t>Books that may be useful</a:t>
            </a:r>
          </a:p>
        </p:txBody>
      </p:sp>
      <p:sp>
        <p:nvSpPr>
          <p:cNvPr id="5" name="Slide Number Placeholder 4">
            <a:extLst>
              <a:ext uri="{FF2B5EF4-FFF2-40B4-BE49-F238E27FC236}">
                <a16:creationId xmlns:a16="http://schemas.microsoft.com/office/drawing/2014/main" id="{57DA6712-AC20-49F7-A53D-8E933868310A}"/>
              </a:ext>
            </a:extLst>
          </p:cNvPr>
          <p:cNvSpPr>
            <a:spLocks noGrp="1"/>
          </p:cNvSpPr>
          <p:nvPr>
            <p:ph type="sldNum" sz="quarter" idx="12"/>
          </p:nvPr>
        </p:nvSpPr>
        <p:spPr/>
        <p:txBody>
          <a:bodyPr/>
          <a:lstStyle/>
          <a:p>
            <a:pPr>
              <a:defRPr/>
            </a:pPr>
            <a:fld id="{91FED3F5-64EA-4060-BA79-D7160E2650E4}" type="slidenum">
              <a:rPr lang="en-GB" altLang="en-US" smtClean="0"/>
              <a:pPr>
                <a:defRPr/>
              </a:pPr>
              <a:t>6</a:t>
            </a:fld>
            <a:endParaRPr lang="en-GB" altLang="en-US"/>
          </a:p>
        </p:txBody>
      </p:sp>
      <p:pic>
        <p:nvPicPr>
          <p:cNvPr id="7" name="Picture 6">
            <a:extLst>
              <a:ext uri="{FF2B5EF4-FFF2-40B4-BE49-F238E27FC236}">
                <a16:creationId xmlns:a16="http://schemas.microsoft.com/office/drawing/2014/main" id="{F93A6D22-0234-415B-9894-B7D7B24F854C}"/>
              </a:ext>
            </a:extLst>
          </p:cNvPr>
          <p:cNvPicPr>
            <a:picLocks noChangeAspect="1"/>
          </p:cNvPicPr>
          <p:nvPr/>
        </p:nvPicPr>
        <p:blipFill>
          <a:blip r:embed="rId2"/>
          <a:stretch>
            <a:fillRect/>
          </a:stretch>
        </p:blipFill>
        <p:spPr>
          <a:xfrm>
            <a:off x="3624529" y="3836688"/>
            <a:ext cx="1861871" cy="2123472"/>
          </a:xfrm>
          <a:prstGeom prst="rect">
            <a:avLst/>
          </a:prstGeom>
        </p:spPr>
      </p:pic>
      <p:pic>
        <p:nvPicPr>
          <p:cNvPr id="6" name="Picture 4" descr="http://t2.gstatic.com/images?q=tbn:ANd9GcRTPahFDKoTSqwX373Sd1Y4IItUsIG9yoWh_1irsciIo0Bm8_13">
            <a:extLst>
              <a:ext uri="{FF2B5EF4-FFF2-40B4-BE49-F238E27FC236}">
                <a16:creationId xmlns:a16="http://schemas.microsoft.com/office/drawing/2014/main" id="{A9018379-0D65-4C3B-9729-3711B9BE64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773" y="1434758"/>
            <a:ext cx="1824051" cy="230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8835061-D7A1-4F75-BF8C-A433193A1D6B}"/>
              </a:ext>
            </a:extLst>
          </p:cNvPr>
          <p:cNvPicPr>
            <a:picLocks noChangeAspect="1"/>
          </p:cNvPicPr>
          <p:nvPr/>
        </p:nvPicPr>
        <p:blipFill>
          <a:blip r:embed="rId4"/>
          <a:stretch>
            <a:fillRect/>
          </a:stretch>
        </p:blipFill>
        <p:spPr>
          <a:xfrm>
            <a:off x="4531834" y="1447448"/>
            <a:ext cx="1750979" cy="2273152"/>
          </a:xfrm>
          <a:prstGeom prst="rect">
            <a:avLst/>
          </a:prstGeom>
        </p:spPr>
      </p:pic>
      <p:pic>
        <p:nvPicPr>
          <p:cNvPr id="1026" name="Picture 2" descr="Introduction to Data Mining">
            <a:extLst>
              <a:ext uri="{FF2B5EF4-FFF2-40B4-BE49-F238E27FC236}">
                <a16:creationId xmlns:a16="http://schemas.microsoft.com/office/drawing/2014/main" id="{F8731613-C9F8-4FD9-8C73-F46C6B747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626" y="1444618"/>
            <a:ext cx="2050451" cy="22129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3A3D70-5926-4179-94E0-0A407D4D183A}"/>
              </a:ext>
            </a:extLst>
          </p:cNvPr>
          <p:cNvPicPr>
            <a:picLocks noChangeAspect="1"/>
          </p:cNvPicPr>
          <p:nvPr/>
        </p:nvPicPr>
        <p:blipFill>
          <a:blip r:embed="rId6"/>
          <a:stretch>
            <a:fillRect/>
          </a:stretch>
        </p:blipFill>
        <p:spPr>
          <a:xfrm>
            <a:off x="1293527" y="3830428"/>
            <a:ext cx="1951117" cy="2117209"/>
          </a:xfrm>
          <a:prstGeom prst="rect">
            <a:avLst/>
          </a:prstGeom>
        </p:spPr>
      </p:pic>
      <p:pic>
        <p:nvPicPr>
          <p:cNvPr id="1028" name="Picture 4" descr="Building Machine Learning Systems with Python : Explore Machine Learning and Deep Learning Techniques for Building Intelligent Systems Using Scikit-Learn and TensorFlow, 3rd Edition Cover Image">
            <a:extLst>
              <a:ext uri="{FF2B5EF4-FFF2-40B4-BE49-F238E27FC236}">
                <a16:creationId xmlns:a16="http://schemas.microsoft.com/office/drawing/2014/main" id="{8DAA6619-6F1C-4A91-BC73-60E41D70B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391" y="3831307"/>
            <a:ext cx="1916609" cy="2119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ook cover Version 3.0">
            <a:extLst>
              <a:ext uri="{FF2B5EF4-FFF2-40B4-BE49-F238E27FC236}">
                <a16:creationId xmlns:a16="http://schemas.microsoft.com/office/drawing/2014/main" id="{FCFCAC20-956C-4125-A8FE-1344582DEB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3885" y="1404477"/>
            <a:ext cx="1642140" cy="231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26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Structure and Content of this module</a:t>
            </a:r>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7</a:t>
            </a:fld>
            <a:endParaRPr lang="en-GB" altLang="en-US"/>
          </a:p>
        </p:txBody>
      </p:sp>
      <p:sp>
        <p:nvSpPr>
          <p:cNvPr id="6" name="Content Placeholder 2">
            <a:extLst>
              <a:ext uri="{FF2B5EF4-FFF2-40B4-BE49-F238E27FC236}">
                <a16:creationId xmlns:a16="http://schemas.microsoft.com/office/drawing/2014/main" id="{40CD248B-ED57-4451-8076-1B90B44E2F13}"/>
              </a:ext>
            </a:extLst>
          </p:cNvPr>
          <p:cNvSpPr>
            <a:spLocks noGrp="1"/>
          </p:cNvSpPr>
          <p:nvPr>
            <p:ph idx="1"/>
          </p:nvPr>
        </p:nvSpPr>
        <p:spPr>
          <a:xfrm>
            <a:off x="1372988" y="1611459"/>
            <a:ext cx="6745931" cy="4052920"/>
          </a:xfrm>
        </p:spPr>
        <p:txBody>
          <a:bodyPr/>
          <a:lstStyle/>
          <a:p>
            <a:r>
              <a:rPr lang="en-GB" sz="2000" dirty="0"/>
              <a:t>Day 01. Introduction of ML</a:t>
            </a:r>
          </a:p>
          <a:p>
            <a:r>
              <a:rPr lang="en-GB" sz="2000" dirty="0"/>
              <a:t>Day 02. </a:t>
            </a:r>
            <a:r>
              <a:rPr lang="en-US" altLang="zh-CN" sz="2000" dirty="0"/>
              <a:t>Data Preparation</a:t>
            </a:r>
          </a:p>
          <a:p>
            <a:r>
              <a:rPr lang="en-GB" sz="2000" dirty="0"/>
              <a:t>Day 03. Unsupervised learning 01</a:t>
            </a:r>
          </a:p>
          <a:p>
            <a:r>
              <a:rPr lang="en-GB" sz="2000" dirty="0"/>
              <a:t>Day 04. Unsupervised learning 02</a:t>
            </a:r>
          </a:p>
          <a:p>
            <a:r>
              <a:rPr lang="en-GB" sz="2000" dirty="0"/>
              <a:t>Day 05. Feature selection &amp; Decision Tree</a:t>
            </a:r>
          </a:p>
          <a:p>
            <a:r>
              <a:rPr lang="en-GB" sz="2000" dirty="0"/>
              <a:t>Day 06. SVM &amp; </a:t>
            </a:r>
            <a:r>
              <a:rPr lang="en-GB" sz="2000" dirty="0" err="1"/>
              <a:t>kNN</a:t>
            </a:r>
            <a:endParaRPr lang="en-GB" sz="2000" dirty="0"/>
          </a:p>
          <a:p>
            <a:r>
              <a:rPr lang="en-GB" sz="2000" dirty="0"/>
              <a:t>Day 07. Neural Network</a:t>
            </a:r>
          </a:p>
          <a:p>
            <a:r>
              <a:rPr lang="en-GB" sz="2000" dirty="0"/>
              <a:t>Day 08. Convolutional Neural Network</a:t>
            </a:r>
          </a:p>
          <a:p>
            <a:r>
              <a:rPr lang="en-GB" sz="2000" dirty="0"/>
              <a:t>Day 09. </a:t>
            </a:r>
            <a:r>
              <a:rPr lang="en-US" sz="2000" dirty="0"/>
              <a:t>Ensemble learning</a:t>
            </a:r>
            <a:endParaRPr lang="en-GB" sz="2000" dirty="0"/>
          </a:p>
          <a:p>
            <a:r>
              <a:rPr lang="en-GB" sz="2000" dirty="0"/>
              <a:t>Day 10.</a:t>
            </a:r>
            <a:r>
              <a:rPr lang="en-US" altLang="zh-CN" sz="2000" dirty="0"/>
              <a:t> Dimension reduction</a:t>
            </a:r>
            <a:endParaRPr lang="en-GB" sz="2000" dirty="0"/>
          </a:p>
        </p:txBody>
      </p:sp>
    </p:spTree>
    <p:extLst>
      <p:ext uri="{BB962C8B-B14F-4D97-AF65-F5344CB8AC3E}">
        <p14:creationId xmlns:p14="http://schemas.microsoft.com/office/powerpoint/2010/main" val="24015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100000"/>
              <a:buFont typeface="Wingdings" pitchFamily="2" charset="2"/>
              <a:buChar char="§"/>
              <a:defRPr sz="2200">
                <a:solidFill>
                  <a:srgbClr val="330461"/>
                </a:solidFill>
                <a:latin typeface="Arial" pitchFamily="34" charset="0"/>
                <a:ea typeface="ＭＳ Ｐゴシック" pitchFamily="34" charset="-128"/>
              </a:defRPr>
            </a:lvl1pPr>
            <a:lvl2pPr marL="742950" indent="-285750" eaLnBrk="0" hangingPunct="0">
              <a:spcBef>
                <a:spcPct val="20000"/>
              </a:spcBef>
              <a:buClr>
                <a:schemeClr val="hlink"/>
              </a:buClr>
              <a:buSzPct val="100000"/>
              <a:buFont typeface="Wingdings" pitchFamily="2" charset="2"/>
              <a:buChar char="§"/>
              <a:defRPr sz="2000">
                <a:solidFill>
                  <a:srgbClr val="330461"/>
                </a:solidFill>
                <a:latin typeface="Arial" pitchFamily="34" charset="0"/>
                <a:ea typeface="ＭＳ Ｐゴシック" pitchFamily="34" charset="-128"/>
              </a:defRPr>
            </a:lvl2pPr>
            <a:lvl3pPr marL="1143000" indent="-228600" eaLnBrk="0" hangingPunct="0">
              <a:spcBef>
                <a:spcPct val="20000"/>
              </a:spcBef>
              <a:buClr>
                <a:schemeClr val="hlink"/>
              </a:buClr>
              <a:buSzPct val="100000"/>
              <a:buFont typeface="Wingdings" pitchFamily="2" charset="2"/>
              <a:buChar char="§"/>
              <a:defRPr>
                <a:solidFill>
                  <a:srgbClr val="330461"/>
                </a:solidFill>
                <a:latin typeface="Arial" pitchFamily="34" charset="0"/>
                <a:ea typeface="ＭＳ Ｐゴシック" pitchFamily="34" charset="-128"/>
              </a:defRPr>
            </a:lvl3pPr>
            <a:lvl4pPr marL="1600200" indent="-228600" eaLnBrk="0" hangingPunct="0">
              <a:spcBef>
                <a:spcPct val="20000"/>
              </a:spcBef>
              <a:buClr>
                <a:schemeClr val="hlink"/>
              </a:buClr>
              <a:buFont typeface="Wingdings" pitchFamily="2" charset="2"/>
              <a:buChar char="§"/>
              <a:defRPr sz="1600">
                <a:solidFill>
                  <a:srgbClr val="330461"/>
                </a:solidFill>
                <a:latin typeface="Arial" pitchFamily="34" charset="0"/>
                <a:ea typeface="ＭＳ Ｐゴシック" pitchFamily="34" charset="-128"/>
              </a:defRPr>
            </a:lvl4pPr>
            <a:lvl5pPr marL="2057400" indent="-228600" eaLnBrk="0" hangingPunct="0">
              <a:spcBef>
                <a:spcPct val="20000"/>
              </a:spcBef>
              <a:buClr>
                <a:schemeClr val="tx2"/>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tx2"/>
              </a:buClr>
              <a:buFont typeface="Wingdings" pitchFamily="2" charset="2"/>
              <a:buChar char="§"/>
              <a:defRPr sz="1400">
                <a:solidFill>
                  <a:schemeClr val="tx1"/>
                </a:solidFill>
                <a:latin typeface="Arial" pitchFamily="34" charset="0"/>
                <a:ea typeface="ＭＳ Ｐゴシック" pitchFamily="34" charset="-128"/>
              </a:defRPr>
            </a:lvl9pPr>
          </a:lstStyle>
          <a:p>
            <a:pPr>
              <a:spcBef>
                <a:spcPct val="0"/>
              </a:spcBef>
              <a:buClrTx/>
              <a:buSzTx/>
              <a:buFontTx/>
              <a:buNone/>
              <a:defRPr/>
            </a:pPr>
            <a:fld id="{539A3FAB-B000-4095-AC7F-C611205BFA35}" type="slidenum">
              <a:rPr lang="en-GB" altLang="en-US" sz="1200" smtClean="0">
                <a:solidFill>
                  <a:schemeClr val="tx1"/>
                </a:solidFill>
              </a:rPr>
              <a:pPr>
                <a:spcBef>
                  <a:spcPct val="0"/>
                </a:spcBef>
                <a:buClrTx/>
                <a:buSzTx/>
                <a:buFontTx/>
                <a:buNone/>
                <a:defRPr/>
              </a:pPr>
              <a:t>8</a:t>
            </a:fld>
            <a:endParaRPr lang="en-GB" altLang="en-US" sz="1200">
              <a:solidFill>
                <a:schemeClr val="tx1"/>
              </a:solidFill>
            </a:endParaRPr>
          </a:p>
        </p:txBody>
      </p:sp>
      <p:sp>
        <p:nvSpPr>
          <p:cNvPr id="4100" name="Rectangle 2"/>
          <p:cNvSpPr>
            <a:spLocks noGrp="1" noChangeArrowheads="1"/>
          </p:cNvSpPr>
          <p:nvPr>
            <p:ph type="title"/>
          </p:nvPr>
        </p:nvSpPr>
        <p:spPr>
          <a:xfrm>
            <a:off x="762000" y="3106993"/>
            <a:ext cx="7772400" cy="990600"/>
          </a:xfrm>
        </p:spPr>
        <p:txBody>
          <a:bodyPr/>
          <a:lstStyle/>
          <a:p>
            <a:pPr eaLnBrk="1" hangingPunct="1"/>
            <a:r>
              <a:rPr lang="en-GB" altLang="en-US" dirty="0"/>
              <a:t>Day 01. Introduction</a:t>
            </a:r>
          </a:p>
        </p:txBody>
      </p:sp>
      <p:sp>
        <p:nvSpPr>
          <p:cNvPr id="4101" name="Rectangle 3"/>
          <p:cNvSpPr>
            <a:spLocks noGrp="1" noChangeArrowheads="1"/>
          </p:cNvSpPr>
          <p:nvPr>
            <p:ph type="body" idx="1"/>
          </p:nvPr>
        </p:nvSpPr>
        <p:spPr>
          <a:xfrm>
            <a:off x="828675" y="1544639"/>
            <a:ext cx="6850319" cy="3872935"/>
          </a:xfrm>
        </p:spPr>
        <p:txBody>
          <a:bodyPr/>
          <a:lstStyle/>
          <a:p>
            <a:pPr marL="0" indent="0" defTabSz="2063750" eaLnBrk="1" hangingPunct="1">
              <a:spcBef>
                <a:spcPct val="40000"/>
              </a:spcBef>
              <a:buNone/>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endParaRPr lang="en-GB" altLang="en-US" dirty="0">
              <a:ea typeface="ＭＳ Ｐゴシック" pitchFamily="34" charset="-128"/>
            </a:endParaRPr>
          </a:p>
          <a:p>
            <a:pPr marL="0" indent="0" defTabSz="2063750" eaLnBrk="1" hangingPunct="1">
              <a:spcBef>
                <a:spcPct val="40000"/>
              </a:spcBef>
              <a:buNone/>
              <a:tabLst>
                <a:tab pos="896938" algn="l"/>
                <a:tab pos="1073150" algn="l"/>
                <a:tab pos="1255713" algn="l"/>
                <a:tab pos="1438275" algn="l"/>
                <a:tab pos="1609725" algn="l"/>
                <a:tab pos="1792288" algn="l"/>
                <a:tab pos="1974850" algn="l"/>
                <a:tab pos="2157413" algn="l"/>
                <a:tab pos="2328863" algn="l"/>
                <a:tab pos="2511425" algn="l"/>
                <a:tab pos="2693988" algn="l"/>
                <a:tab pos="2865438" algn="l"/>
                <a:tab pos="3048000" algn="l"/>
                <a:tab pos="3228975" algn="l"/>
                <a:tab pos="3405188" algn="l"/>
                <a:tab pos="3498850" algn="l"/>
                <a:tab pos="3943350" algn="l"/>
                <a:tab pos="4395788" algn="l"/>
              </a:tabLst>
              <a:defRPr/>
            </a:pPr>
            <a:endParaRPr lang="en-GB" altLang="en-US" sz="1050" dirty="0">
              <a:ea typeface="ＭＳ Ｐゴシック" pitchFamily="34" charset="-128"/>
            </a:endParaRPr>
          </a:p>
        </p:txBody>
      </p:sp>
    </p:spTree>
    <p:extLst>
      <p:ext uri="{BB962C8B-B14F-4D97-AF65-F5344CB8AC3E}">
        <p14:creationId xmlns:p14="http://schemas.microsoft.com/office/powerpoint/2010/main" val="3722994096"/>
      </p:ext>
    </p:extLst>
  </p:cSld>
  <p:clrMapOvr>
    <a:masterClrMapping/>
  </p:clrMapOvr>
  <mc:AlternateContent xmlns:mc="http://schemas.openxmlformats.org/markup-compatibility/2006" xmlns:p14="http://schemas.microsoft.com/office/powerpoint/2010/main">
    <mc:Choice Requires="p14">
      <p:transition spd="slow" p14:dur="2000" advTm="6896"/>
    </mc:Choice>
    <mc:Fallback xmlns="">
      <p:transition spd="slow" advTm="68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A1B0-E9E3-4270-9DF2-71306CFCCAB5}"/>
              </a:ext>
            </a:extLst>
          </p:cNvPr>
          <p:cNvSpPr>
            <a:spLocks noGrp="1"/>
          </p:cNvSpPr>
          <p:nvPr>
            <p:ph type="title"/>
          </p:nvPr>
        </p:nvSpPr>
        <p:spPr/>
        <p:txBody>
          <a:bodyPr/>
          <a:lstStyle/>
          <a:p>
            <a:r>
              <a:rPr lang="en-GB" dirty="0"/>
              <a:t>Applied Machine Learning</a:t>
            </a:r>
          </a:p>
        </p:txBody>
      </p:sp>
      <p:sp>
        <p:nvSpPr>
          <p:cNvPr id="3" name="Content Placeholder 2">
            <a:extLst>
              <a:ext uri="{FF2B5EF4-FFF2-40B4-BE49-F238E27FC236}">
                <a16:creationId xmlns:a16="http://schemas.microsoft.com/office/drawing/2014/main" id="{592E7E6E-B848-4401-86AE-75003052530F}"/>
              </a:ext>
            </a:extLst>
          </p:cNvPr>
          <p:cNvSpPr>
            <a:spLocks noGrp="1"/>
          </p:cNvSpPr>
          <p:nvPr>
            <p:ph idx="1"/>
          </p:nvPr>
        </p:nvSpPr>
        <p:spPr>
          <a:xfrm>
            <a:off x="762000" y="1591294"/>
            <a:ext cx="7772400" cy="4000208"/>
          </a:xfrm>
        </p:spPr>
        <p:txBody>
          <a:bodyPr/>
          <a:lstStyle/>
          <a:p>
            <a:pPr marL="0" indent="0">
              <a:buNone/>
            </a:pPr>
            <a:r>
              <a:rPr lang="en-GB" dirty="0"/>
              <a:t>“Applied”: </a:t>
            </a:r>
          </a:p>
          <a:p>
            <a:r>
              <a:rPr lang="en-GB" dirty="0"/>
              <a:t>Medical data</a:t>
            </a:r>
            <a:r>
              <a:rPr lang="en-US" altLang="zh-CN" dirty="0"/>
              <a:t>/image analysis</a:t>
            </a:r>
          </a:p>
          <a:p>
            <a:r>
              <a:rPr lang="en-US" dirty="0"/>
              <a:t>Agriculture related projects</a:t>
            </a:r>
          </a:p>
          <a:p>
            <a:r>
              <a:rPr lang="en-US" dirty="0"/>
              <a:t>Business intelligence</a:t>
            </a:r>
          </a:p>
          <a:p>
            <a:r>
              <a:rPr lang="en-US" dirty="0"/>
              <a:t>Computer vision</a:t>
            </a:r>
          </a:p>
          <a:p>
            <a:r>
              <a:rPr lang="en-US" dirty="0"/>
              <a:t>Chatbots</a:t>
            </a:r>
          </a:p>
          <a:p>
            <a:r>
              <a:rPr lang="en-US" dirty="0"/>
              <a:t>Autonomous driving</a:t>
            </a:r>
          </a:p>
          <a:p>
            <a:r>
              <a:rPr lang="en-US" dirty="0"/>
              <a:t>Routing planning and optimization</a:t>
            </a:r>
          </a:p>
          <a:p>
            <a:r>
              <a:rPr lang="en-US" dirty="0"/>
              <a:t>Recommendation system</a:t>
            </a:r>
          </a:p>
          <a:p>
            <a:r>
              <a:rPr lang="en-US" dirty="0"/>
              <a:t>…</a:t>
            </a:r>
            <a:endParaRPr lang="en-GB" dirty="0"/>
          </a:p>
        </p:txBody>
      </p:sp>
      <p:sp>
        <p:nvSpPr>
          <p:cNvPr id="5" name="Slide Number Placeholder 4">
            <a:extLst>
              <a:ext uri="{FF2B5EF4-FFF2-40B4-BE49-F238E27FC236}">
                <a16:creationId xmlns:a16="http://schemas.microsoft.com/office/drawing/2014/main" id="{C0581B8A-7C6A-46C4-82DD-4BFB2E6A7817}"/>
              </a:ext>
            </a:extLst>
          </p:cNvPr>
          <p:cNvSpPr>
            <a:spLocks noGrp="1"/>
          </p:cNvSpPr>
          <p:nvPr>
            <p:ph type="sldNum" sz="quarter" idx="12"/>
          </p:nvPr>
        </p:nvSpPr>
        <p:spPr/>
        <p:txBody>
          <a:bodyPr/>
          <a:lstStyle/>
          <a:p>
            <a:pPr>
              <a:defRPr/>
            </a:pPr>
            <a:fld id="{91FED3F5-64EA-4060-BA79-D7160E2650E4}" type="slidenum">
              <a:rPr lang="en-GB" altLang="en-US" smtClean="0"/>
              <a:pPr>
                <a:defRPr/>
              </a:pPr>
              <a:t>9</a:t>
            </a:fld>
            <a:endParaRPr lang="en-GB" altLang="en-US"/>
          </a:p>
        </p:txBody>
      </p:sp>
    </p:spTree>
    <p:extLst>
      <p:ext uri="{BB962C8B-B14F-4D97-AF65-F5344CB8AC3E}">
        <p14:creationId xmlns:p14="http://schemas.microsoft.com/office/powerpoint/2010/main" val="3933646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ffb6f2d2-c0a0-4de4-9f6d-637297e10f55"/>
</p:tagLst>
</file>

<file path=ppt/theme/theme1.xml><?xml version="1.0" encoding="utf-8"?>
<a:theme xmlns:a="http://schemas.openxmlformats.org/drawingml/2006/main" name="lu-design2">
  <a:themeElements>
    <a:clrScheme name="">
      <a:dk1>
        <a:srgbClr val="330066"/>
      </a:dk1>
      <a:lt1>
        <a:srgbClr val="FFFFFF"/>
      </a:lt1>
      <a:dk2>
        <a:srgbClr val="CC0066"/>
      </a:dk2>
      <a:lt2>
        <a:srgbClr val="808080"/>
      </a:lt2>
      <a:accent1>
        <a:srgbClr val="CCCCCC"/>
      </a:accent1>
      <a:accent2>
        <a:srgbClr val="333399"/>
      </a:accent2>
      <a:accent3>
        <a:srgbClr val="FFFFFF"/>
      </a:accent3>
      <a:accent4>
        <a:srgbClr val="2A0056"/>
      </a:accent4>
      <a:accent5>
        <a:srgbClr val="E2E2E2"/>
      </a:accent5>
      <a:accent6>
        <a:srgbClr val="2D2D8A"/>
      </a:accent6>
      <a:hlink>
        <a:srgbClr val="CC0066"/>
      </a:hlink>
      <a:folHlink>
        <a:srgbClr val="CC0066"/>
      </a:folHlink>
    </a:clrScheme>
    <a:fontScheme name="lu-design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200" b="0" i="0" u="none" strike="noStrike" cap="none" normalizeH="0" baseline="0">
            <a:ln>
              <a:noFill/>
            </a:ln>
            <a:solidFill>
              <a:schemeClr val="tx1"/>
            </a:solidFill>
            <a:effectLst/>
            <a:latin typeface="Arial" pitchFamily="-111"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200" b="0" i="0" u="none" strike="noStrike" cap="none" normalizeH="0" baseline="0">
            <a:ln>
              <a:noFill/>
            </a:ln>
            <a:solidFill>
              <a:schemeClr val="tx1"/>
            </a:solidFill>
            <a:effectLst/>
            <a:latin typeface="Arial" pitchFamily="-111" charset="0"/>
          </a:defRPr>
        </a:defPPr>
      </a:lstStyle>
    </a:lnDef>
  </a:objectDefaults>
  <a:extraClrSchemeLst>
    <a:extraClrScheme>
      <a:clrScheme name="lu-desig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u-desig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u-desig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u-desig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u-desig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u-desig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u-design2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u-desig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u-desig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u-desig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u-desig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u-desig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5822117675ED42999C87352EFCB173" ma:contentTypeVersion="12" ma:contentTypeDescription="Create a new document." ma:contentTypeScope="" ma:versionID="fc951833c88f3769e8f1ed1fec21ce9a">
  <xsd:schema xmlns:xsd="http://www.w3.org/2001/XMLSchema" xmlns:xs="http://www.w3.org/2001/XMLSchema" xmlns:p="http://schemas.microsoft.com/office/2006/metadata/properties" xmlns:ns3="560b48d2-565b-46e9-8ad8-7b20f382507e" xmlns:ns4="4037b602-7771-4bf1-971f-8cba10fa11b2" targetNamespace="http://schemas.microsoft.com/office/2006/metadata/properties" ma:root="true" ma:fieldsID="f56c8baf519908d2257838a01298dc13" ns3:_="" ns4:_="">
    <xsd:import namespace="560b48d2-565b-46e9-8ad8-7b20f382507e"/>
    <xsd:import namespace="4037b602-7771-4bf1-971f-8cba10fa11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b48d2-565b-46e9-8ad8-7b20f38250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37b602-7771-4bf1-971f-8cba10fa11b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7E8D81-2D47-4F8D-AEFC-AE1B7F45C992}">
  <ds:schemaRefs>
    <ds:schemaRef ds:uri="http://purl.org/dc/elements/1.1/"/>
    <ds:schemaRef ds:uri="http://schemas.microsoft.com/office/2006/documentManagement/types"/>
    <ds:schemaRef ds:uri="http://www.w3.org/XML/1998/namespace"/>
    <ds:schemaRef ds:uri="http://purl.org/dc/dcmitype/"/>
    <ds:schemaRef ds:uri="http://schemas.openxmlformats.org/package/2006/metadata/core-properties"/>
    <ds:schemaRef ds:uri="560b48d2-565b-46e9-8ad8-7b20f382507e"/>
    <ds:schemaRef ds:uri="http://purl.org/dc/terms/"/>
    <ds:schemaRef ds:uri="http://schemas.microsoft.com/office/infopath/2007/PartnerControls"/>
    <ds:schemaRef ds:uri="4037b602-7771-4bf1-971f-8cba10fa11b2"/>
    <ds:schemaRef ds:uri="http://schemas.microsoft.com/office/2006/metadata/properties"/>
  </ds:schemaRefs>
</ds:datastoreItem>
</file>

<file path=customXml/itemProps2.xml><?xml version="1.0" encoding="utf-8"?>
<ds:datastoreItem xmlns:ds="http://schemas.openxmlformats.org/officeDocument/2006/customXml" ds:itemID="{9BFBB6BA-820F-402C-85B6-63EF3FC53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b48d2-565b-46e9-8ad8-7b20f382507e"/>
    <ds:schemaRef ds:uri="4037b602-7771-4bf1-971f-8cba10fa11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AFA533-E308-4519-92F1-38195C9A89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13699</TotalTime>
  <Words>2252</Words>
  <Application>Microsoft Office PowerPoint</Application>
  <PresentationFormat>On-screen Show (4:3)</PresentationFormat>
  <Paragraphs>339</Paragraphs>
  <Slides>55</Slides>
  <Notes>32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6" baseType="lpstr">
      <vt:lpstr>BookAntiqua</vt:lpstr>
      <vt:lpstr>BookAntiqua-Italic</vt:lpstr>
      <vt:lpstr>Monotype Sorts</vt:lpstr>
      <vt:lpstr>Arial</vt:lpstr>
      <vt:lpstr>Calibri</vt:lpstr>
      <vt:lpstr>Cambria Math</vt:lpstr>
      <vt:lpstr>Times</vt:lpstr>
      <vt:lpstr>Wingdings</vt:lpstr>
      <vt:lpstr>lu-design2</vt:lpstr>
      <vt:lpstr>Visio</vt:lpstr>
      <vt:lpstr>Equation</vt:lpstr>
      <vt:lpstr>COP528 Applied Machine Learning</vt:lpstr>
      <vt:lpstr>Contact</vt:lpstr>
      <vt:lpstr>Intended Learning Outcomes</vt:lpstr>
      <vt:lpstr>Module Overview</vt:lpstr>
      <vt:lpstr>PowerPoint Presentation</vt:lpstr>
      <vt:lpstr>Books that may be useful</vt:lpstr>
      <vt:lpstr>Structure and Content of this module</vt:lpstr>
      <vt:lpstr>Day 01. Introduction</vt:lpstr>
      <vt:lpstr>Applied Machine Learning</vt:lpstr>
      <vt:lpstr>Applied Machine Learning</vt:lpstr>
      <vt:lpstr>Applied Machine Learning</vt:lpstr>
      <vt:lpstr>Applied Machine Learning</vt:lpstr>
      <vt:lpstr>Machine Learning</vt:lpstr>
      <vt:lpstr>Definition</vt:lpstr>
      <vt:lpstr>Machine Learning vs. Artificial Intelligence</vt:lpstr>
      <vt:lpstr>Machine Learning vs. Data Mining</vt:lpstr>
      <vt:lpstr>Types of Machine Learning</vt:lpstr>
      <vt:lpstr>Supervised learning</vt:lpstr>
      <vt:lpstr>Can you name some of the algorithms?</vt:lpstr>
      <vt:lpstr>Un-supervised learning</vt:lpstr>
      <vt:lpstr>Reinforcement learning</vt:lpstr>
      <vt:lpstr>Semi-supervised learning</vt:lpstr>
      <vt:lpstr>Self-supervised learning</vt:lpstr>
      <vt:lpstr>Weak-supervised learning</vt:lpstr>
      <vt:lpstr>What will be covered in the module</vt:lpstr>
      <vt:lpstr>Supervised learning</vt:lpstr>
      <vt:lpstr>Classification vs. Regression</vt:lpstr>
      <vt:lpstr>Linear or non-linear classifier</vt:lpstr>
      <vt:lpstr>A simple linear classifier model</vt:lpstr>
      <vt:lpstr>Linear classifier model</vt:lpstr>
      <vt:lpstr>A simple linear regressor</vt:lpstr>
      <vt:lpstr>Linear or non-linear regressor</vt:lpstr>
      <vt:lpstr>Question</vt:lpstr>
      <vt:lpstr>Overfitting problem</vt:lpstr>
      <vt:lpstr>No Free-lunch Theorem</vt:lpstr>
      <vt:lpstr>Model Evaluation</vt:lpstr>
      <vt:lpstr>Confusion Matrix</vt:lpstr>
      <vt:lpstr>Classification Model Evaluation</vt:lpstr>
      <vt:lpstr>Trade-off – Precision vs Recall</vt:lpstr>
      <vt:lpstr>F1 Score</vt:lpstr>
      <vt:lpstr>ROC curve &amp; AUC</vt:lpstr>
      <vt:lpstr>ROC curve &amp; AUC</vt:lpstr>
      <vt:lpstr>Question time</vt:lpstr>
      <vt:lpstr>Comparison of models based on ROC</vt:lpstr>
      <vt:lpstr>Regression model evaluation</vt:lpstr>
      <vt:lpstr>Coefficient of Determination - R-Squared</vt:lpstr>
      <vt:lpstr>Some key ML terminology</vt:lpstr>
      <vt:lpstr>ML processing pipeline</vt:lpstr>
      <vt:lpstr>Python in Lab session</vt:lpstr>
      <vt:lpstr>Why these Python Libraries</vt:lpstr>
      <vt:lpstr>Why these Python Libraries</vt:lpstr>
      <vt:lpstr>Why these Python Libraries</vt:lpstr>
      <vt:lpstr>Assessment of this module</vt:lpstr>
      <vt:lpstr>Day 01 Lab session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COP528 Applied Machine Learning</dc:title>
  <dc:creator>Hui Fang</dc:creator>
  <cp:lastModifiedBy>Hui Fang</cp:lastModifiedBy>
  <cp:revision>255</cp:revision>
  <dcterms:created xsi:type="dcterms:W3CDTF">2021-01-10T14:10:20Z</dcterms:created>
  <dcterms:modified xsi:type="dcterms:W3CDTF">2022-02-26T19:55:53Z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0x010100225822117675ED42999C87352EFCB173</vt:lpwstr>
  </property>
</Properties>
</file>